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1960" r:id="rId2"/>
    <p:sldId id="2175" r:id="rId3"/>
    <p:sldId id="2177" r:id="rId4"/>
    <p:sldId id="2041" r:id="rId5"/>
    <p:sldId id="2042" r:id="rId6"/>
    <p:sldId id="2183" r:id="rId7"/>
    <p:sldId id="2185" r:id="rId8"/>
    <p:sldId id="2187" r:id="rId9"/>
    <p:sldId id="2189" r:id="rId10"/>
    <p:sldId id="2171" r:id="rId11"/>
    <p:sldId id="2205" r:id="rId12"/>
    <p:sldId id="2207" r:id="rId13"/>
    <p:sldId id="2209" r:id="rId14"/>
    <p:sldId id="2211" r:id="rId15"/>
    <p:sldId id="2170" r:id="rId16"/>
    <p:sldId id="2199" r:id="rId17"/>
    <p:sldId id="2172" r:id="rId18"/>
    <p:sldId id="2201" r:id="rId19"/>
    <p:sldId id="2173" r:id="rId20"/>
    <p:sldId id="2222" r:id="rId21"/>
    <p:sldId id="2203" r:id="rId22"/>
    <p:sldId id="2174" r:id="rId23"/>
    <p:sldId id="2191" r:id="rId24"/>
    <p:sldId id="2193" r:id="rId25"/>
    <p:sldId id="2195" r:id="rId26"/>
    <p:sldId id="2197" r:id="rId27"/>
    <p:sldId id="2176" r:id="rId28"/>
    <p:sldId id="2213" r:id="rId29"/>
    <p:sldId id="2215" r:id="rId30"/>
    <p:sldId id="2217" r:id="rId31"/>
    <p:sldId id="2219" r:id="rId32"/>
    <p:sldId id="2180" r:id="rId33"/>
    <p:sldId id="2179" r:id="rId34"/>
    <p:sldId id="2181" r:id="rId35"/>
    <p:sldId id="2220" r:id="rId36"/>
  </p:sldIdLst>
  <p:sldSz cx="24377650" cy="13716000"/>
  <p:notesSz cx="6858000" cy="9144000"/>
  <p:defaultTextStyle>
    <a:defPPr>
      <a:defRPr lang="en-US"/>
    </a:defPPr>
    <a:lvl1pPr algn="l" defTabSz="1827213" rtl="0" eaLnBrk="0" fontAlgn="base" hangingPunct="0">
      <a:spcBef>
        <a:spcPct val="0"/>
      </a:spcBef>
      <a:spcAft>
        <a:spcPct val="0"/>
      </a:spcAft>
      <a:defRPr sz="3600" kern="1200">
        <a:solidFill>
          <a:schemeClr val="tx1"/>
        </a:solidFill>
        <a:latin typeface="Lato Light"/>
        <a:ea typeface="+mn-ea"/>
        <a:cs typeface="+mn-cs"/>
      </a:defRPr>
    </a:lvl1pPr>
    <a:lvl2pPr marL="912813" indent="-455613" algn="l" defTabSz="1827213" rtl="0" eaLnBrk="0" fontAlgn="base" hangingPunct="0">
      <a:spcBef>
        <a:spcPct val="0"/>
      </a:spcBef>
      <a:spcAft>
        <a:spcPct val="0"/>
      </a:spcAft>
      <a:defRPr sz="3600" kern="1200">
        <a:solidFill>
          <a:schemeClr val="tx1"/>
        </a:solidFill>
        <a:latin typeface="Lato Light"/>
        <a:ea typeface="+mn-ea"/>
        <a:cs typeface="+mn-cs"/>
      </a:defRPr>
    </a:lvl2pPr>
    <a:lvl3pPr marL="1827213" indent="-912813" algn="l" defTabSz="1827213" rtl="0" eaLnBrk="0" fontAlgn="base" hangingPunct="0">
      <a:spcBef>
        <a:spcPct val="0"/>
      </a:spcBef>
      <a:spcAft>
        <a:spcPct val="0"/>
      </a:spcAft>
      <a:defRPr sz="3600" kern="1200">
        <a:solidFill>
          <a:schemeClr val="tx1"/>
        </a:solidFill>
        <a:latin typeface="Lato Light"/>
        <a:ea typeface="+mn-ea"/>
        <a:cs typeface="+mn-cs"/>
      </a:defRPr>
    </a:lvl3pPr>
    <a:lvl4pPr marL="2741613" indent="-1370013" algn="l" defTabSz="1827213" rtl="0" eaLnBrk="0" fontAlgn="base" hangingPunct="0">
      <a:spcBef>
        <a:spcPct val="0"/>
      </a:spcBef>
      <a:spcAft>
        <a:spcPct val="0"/>
      </a:spcAft>
      <a:defRPr sz="3600" kern="1200">
        <a:solidFill>
          <a:schemeClr val="tx1"/>
        </a:solidFill>
        <a:latin typeface="Lato Light"/>
        <a:ea typeface="+mn-ea"/>
        <a:cs typeface="+mn-cs"/>
      </a:defRPr>
    </a:lvl4pPr>
    <a:lvl5pPr marL="3656013" indent="-1827213" algn="l" defTabSz="1827213" rtl="0" eaLnBrk="0" fontAlgn="base" hangingPunct="0">
      <a:spcBef>
        <a:spcPct val="0"/>
      </a:spcBef>
      <a:spcAft>
        <a:spcPct val="0"/>
      </a:spcAft>
      <a:defRPr sz="3600" kern="1200">
        <a:solidFill>
          <a:schemeClr val="tx1"/>
        </a:solidFill>
        <a:latin typeface="Lato Light"/>
        <a:ea typeface="+mn-ea"/>
        <a:cs typeface="+mn-cs"/>
      </a:defRPr>
    </a:lvl5pPr>
    <a:lvl6pPr marL="2286000" algn="l" defTabSz="914400" rtl="0" eaLnBrk="1" latinLnBrk="0" hangingPunct="1">
      <a:defRPr sz="3600" kern="1200">
        <a:solidFill>
          <a:schemeClr val="tx1"/>
        </a:solidFill>
        <a:latin typeface="Lato Light"/>
        <a:ea typeface="+mn-ea"/>
        <a:cs typeface="+mn-cs"/>
      </a:defRPr>
    </a:lvl6pPr>
    <a:lvl7pPr marL="2743200" algn="l" defTabSz="914400" rtl="0" eaLnBrk="1" latinLnBrk="0" hangingPunct="1">
      <a:defRPr sz="3600" kern="1200">
        <a:solidFill>
          <a:schemeClr val="tx1"/>
        </a:solidFill>
        <a:latin typeface="Lato Light"/>
        <a:ea typeface="+mn-ea"/>
        <a:cs typeface="+mn-cs"/>
      </a:defRPr>
    </a:lvl7pPr>
    <a:lvl8pPr marL="3200400" algn="l" defTabSz="914400" rtl="0" eaLnBrk="1" latinLnBrk="0" hangingPunct="1">
      <a:defRPr sz="3600" kern="1200">
        <a:solidFill>
          <a:schemeClr val="tx1"/>
        </a:solidFill>
        <a:latin typeface="Lato Light"/>
        <a:ea typeface="+mn-ea"/>
        <a:cs typeface="+mn-cs"/>
      </a:defRPr>
    </a:lvl8pPr>
    <a:lvl9pPr marL="3657600" algn="l" defTabSz="914400" rtl="0" eaLnBrk="1" latinLnBrk="0" hangingPunct="1">
      <a:defRPr sz="3600" kern="1200">
        <a:solidFill>
          <a:schemeClr val="tx1"/>
        </a:solidFill>
        <a:latin typeface="Lato Ligh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4586"/>
    <a:srgbClr val="8B5DF4"/>
    <a:srgbClr val="373F66"/>
    <a:srgbClr val="B84096"/>
    <a:srgbClr val="E22B98"/>
    <a:srgbClr val="878FE7"/>
    <a:srgbClr val="859FE3"/>
    <a:srgbClr val="84AC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6" autoAdjust="0"/>
    <p:restoredTop sz="88646" autoAdjust="0"/>
  </p:normalViewPr>
  <p:slideViewPr>
    <p:cSldViewPr snapToGrid="0" snapToObjects="1">
      <p:cViewPr>
        <p:scale>
          <a:sx n="19" d="100"/>
          <a:sy n="19" d="100"/>
        </p:scale>
        <p:origin x="102" y="72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eaLnBrk="1" fontAlgn="auto" hangingPunct="1">
              <a:spcBef>
                <a:spcPts val="0"/>
              </a:spcBef>
              <a:spcAft>
                <a:spcPts val="0"/>
              </a:spcAft>
              <a:defRPr sz="1200" b="0" i="0" dirty="0">
                <a:latin typeface="Lato Light"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828434" eaLnBrk="1" fontAlgn="auto" hangingPunct="1">
              <a:spcBef>
                <a:spcPts val="0"/>
              </a:spcBef>
              <a:spcAft>
                <a:spcPts val="0"/>
              </a:spcAft>
              <a:defRPr sz="1200" b="0" i="0" smtClean="0">
                <a:latin typeface="Lato Light" charset="0"/>
              </a:defRPr>
            </a:lvl1pPr>
          </a:lstStyle>
          <a:p>
            <a:pPr>
              <a:defRPr/>
            </a:pPr>
            <a:fld id="{EE5891D9-3EF9-4632-813B-DEB540F31AA5}" type="datetimeFigureOut">
              <a:rPr lang="en-US"/>
              <a:pPr>
                <a:defRPr/>
              </a:pPr>
              <a:t>8/21/2018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eaLnBrk="1" fontAlgn="auto" hangingPunct="1">
              <a:spcBef>
                <a:spcPts val="0"/>
              </a:spcBef>
              <a:spcAft>
                <a:spcPts val="0"/>
              </a:spcAft>
              <a:defRPr sz="1200" b="0" i="0" dirty="0">
                <a:latin typeface="Lato Light"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828434" eaLnBrk="1" fontAlgn="auto" hangingPunct="1">
              <a:spcBef>
                <a:spcPts val="0"/>
              </a:spcBef>
              <a:spcAft>
                <a:spcPts val="0"/>
              </a:spcAft>
              <a:defRPr sz="1200" b="0" i="0" smtClean="0">
                <a:latin typeface="Lato Light" charset="0"/>
              </a:defRPr>
            </a:lvl1pPr>
          </a:lstStyle>
          <a:p>
            <a:pPr>
              <a:defRPr/>
            </a:pPr>
            <a:fld id="{D0C8F297-A364-42EE-852D-840F442F0C99}" type="slidenum">
              <a:rPr lang="en-US"/>
              <a:pPr>
                <a:defRPr/>
              </a:pPr>
              <a:t>‹#›</a:t>
            </a:fld>
            <a:endParaRPr lang="en-US" dirty="0"/>
          </a:p>
        </p:txBody>
      </p:sp>
    </p:spTree>
    <p:extLst>
      <p:ext uri="{BB962C8B-B14F-4D97-AF65-F5344CB8AC3E}">
        <p14:creationId xmlns:p14="http://schemas.microsoft.com/office/powerpoint/2010/main" val="3809710896"/>
      </p:ext>
    </p:extLst>
  </p:cSld>
  <p:clrMap bg1="lt1" tx1="dk1" bg2="lt2" tx2="dk2" accent1="accent1" accent2="accent2" accent3="accent3" accent4="accent4" accent5="accent5" accent6="accent6" hlink="hlink" folHlink="folHlink"/>
  <p:notesStyle>
    <a:lvl1pPr algn="l" defTabSz="912813" rtl="0" fontAlgn="base">
      <a:spcBef>
        <a:spcPct val="30000"/>
      </a:spcBef>
      <a:spcAft>
        <a:spcPct val="0"/>
      </a:spcAft>
      <a:defRPr sz="2400" kern="1200">
        <a:solidFill>
          <a:schemeClr val="tx1"/>
        </a:solidFill>
        <a:latin typeface="Lato Light" charset="0"/>
        <a:ea typeface="+mn-ea"/>
        <a:cs typeface="+mn-cs"/>
      </a:defRPr>
    </a:lvl1pPr>
    <a:lvl2pPr marL="912813" algn="l" defTabSz="912813" rtl="0" fontAlgn="base">
      <a:spcBef>
        <a:spcPct val="30000"/>
      </a:spcBef>
      <a:spcAft>
        <a:spcPct val="0"/>
      </a:spcAft>
      <a:defRPr sz="2400" kern="1200">
        <a:solidFill>
          <a:schemeClr val="tx1"/>
        </a:solidFill>
        <a:latin typeface="Lato Light" charset="0"/>
        <a:ea typeface="+mn-ea"/>
        <a:cs typeface="+mn-cs"/>
      </a:defRPr>
    </a:lvl2pPr>
    <a:lvl3pPr marL="1827213" algn="l" defTabSz="912813" rtl="0" fontAlgn="base">
      <a:spcBef>
        <a:spcPct val="30000"/>
      </a:spcBef>
      <a:spcAft>
        <a:spcPct val="0"/>
      </a:spcAft>
      <a:defRPr sz="2400" kern="1200">
        <a:solidFill>
          <a:schemeClr val="tx1"/>
        </a:solidFill>
        <a:latin typeface="Lato Light" charset="0"/>
        <a:ea typeface="+mn-ea"/>
        <a:cs typeface="+mn-cs"/>
      </a:defRPr>
    </a:lvl3pPr>
    <a:lvl4pPr marL="2741613" algn="l" defTabSz="912813" rtl="0" fontAlgn="base">
      <a:spcBef>
        <a:spcPct val="30000"/>
      </a:spcBef>
      <a:spcAft>
        <a:spcPct val="0"/>
      </a:spcAft>
      <a:defRPr sz="2400" kern="1200">
        <a:solidFill>
          <a:schemeClr val="tx1"/>
        </a:solidFill>
        <a:latin typeface="Lato Light" charset="0"/>
        <a:ea typeface="+mn-ea"/>
        <a:cs typeface="+mn-cs"/>
      </a:defRPr>
    </a:lvl4pPr>
    <a:lvl5pPr marL="3656013" algn="l" defTabSz="912813" rtl="0" fontAlgn="base">
      <a:spcBef>
        <a:spcPct val="30000"/>
      </a:spcBef>
      <a:spcAft>
        <a:spcPct val="0"/>
      </a:spcAft>
      <a:defRPr sz="2400" kern="1200">
        <a:solidFill>
          <a:schemeClr val="tx1"/>
        </a:solidFill>
        <a:latin typeface="Lat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B011A2A7-0FFE-4597-B354-18DF25120C85}" type="slidenum">
              <a:rPr lang="en-US" altLang="en-US" sz="1200"/>
              <a:pPr defTabSz="1827213" fontAlgn="base">
                <a:spcBef>
                  <a:spcPct val="0"/>
                </a:spcBef>
                <a:spcAft>
                  <a:spcPct val="0"/>
                </a:spcAft>
              </a:pPr>
              <a:t>1</a:t>
            </a:fld>
            <a:endParaRPr lang="en-US" altLang="en-US" sz="1200"/>
          </a:p>
        </p:txBody>
      </p:sp>
    </p:spTree>
    <p:extLst>
      <p:ext uri="{BB962C8B-B14F-4D97-AF65-F5344CB8AC3E}">
        <p14:creationId xmlns:p14="http://schemas.microsoft.com/office/powerpoint/2010/main" val="343269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9FACF7E3-DE16-4DA6-8D0B-96954C7AB130}" type="slidenum">
              <a:rPr lang="en-US" altLang="en-US" sz="1200"/>
              <a:pPr defTabSz="1827213" fontAlgn="base">
                <a:spcBef>
                  <a:spcPct val="0"/>
                </a:spcBef>
                <a:spcAft>
                  <a:spcPct val="0"/>
                </a:spcAft>
              </a:pPr>
              <a:t>22</a:t>
            </a:fld>
            <a:endParaRPr lang="en-US" altLang="en-US" sz="1200"/>
          </a:p>
        </p:txBody>
      </p:sp>
    </p:spTree>
    <p:extLst>
      <p:ext uri="{BB962C8B-B14F-4D97-AF65-F5344CB8AC3E}">
        <p14:creationId xmlns:p14="http://schemas.microsoft.com/office/powerpoint/2010/main" val="209391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E72883DF-32BA-4BDD-B0B7-4C4225AA3734}" type="slidenum">
              <a:rPr lang="en-US" altLang="en-US" sz="1200"/>
              <a:pPr defTabSz="1827213" fontAlgn="base">
                <a:spcBef>
                  <a:spcPct val="0"/>
                </a:spcBef>
                <a:spcAft>
                  <a:spcPct val="0"/>
                </a:spcAft>
              </a:pPr>
              <a:t>24</a:t>
            </a:fld>
            <a:endParaRPr lang="en-US" altLang="en-US" sz="1200"/>
          </a:p>
        </p:txBody>
      </p:sp>
    </p:spTree>
    <p:extLst>
      <p:ext uri="{BB962C8B-B14F-4D97-AF65-F5344CB8AC3E}">
        <p14:creationId xmlns:p14="http://schemas.microsoft.com/office/powerpoint/2010/main" val="357810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8FB4DE42-4A5B-44DD-8F9E-E7D9FFAD080A}" type="slidenum">
              <a:rPr lang="en-US" altLang="en-US" sz="1200"/>
              <a:pPr defTabSz="1827213" fontAlgn="base">
                <a:spcBef>
                  <a:spcPct val="0"/>
                </a:spcBef>
                <a:spcAft>
                  <a:spcPct val="0"/>
                </a:spcAft>
              </a:pPr>
              <a:t>27</a:t>
            </a:fld>
            <a:endParaRPr lang="en-US" altLang="en-US" sz="1200"/>
          </a:p>
        </p:txBody>
      </p:sp>
    </p:spTree>
    <p:extLst>
      <p:ext uri="{BB962C8B-B14F-4D97-AF65-F5344CB8AC3E}">
        <p14:creationId xmlns:p14="http://schemas.microsoft.com/office/powerpoint/2010/main" val="1346518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57373E75-5DC0-44DA-AC9F-B62B30EF3488}" type="slidenum">
              <a:rPr lang="en-US" altLang="en-US" sz="1200"/>
              <a:pPr defTabSz="1827213" fontAlgn="base">
                <a:spcBef>
                  <a:spcPct val="0"/>
                </a:spcBef>
                <a:spcAft>
                  <a:spcPct val="0"/>
                </a:spcAft>
              </a:pPr>
              <a:t>32</a:t>
            </a:fld>
            <a:endParaRPr lang="en-US" altLang="en-US" sz="1200"/>
          </a:p>
        </p:txBody>
      </p:sp>
    </p:spTree>
    <p:extLst>
      <p:ext uri="{BB962C8B-B14F-4D97-AF65-F5344CB8AC3E}">
        <p14:creationId xmlns:p14="http://schemas.microsoft.com/office/powerpoint/2010/main" val="394170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216851EE-F443-4346-B72A-3C24FE3D09E0}" type="slidenum">
              <a:rPr lang="en-US" altLang="en-US" sz="1200"/>
              <a:pPr defTabSz="1827213" fontAlgn="base">
                <a:spcBef>
                  <a:spcPct val="0"/>
                </a:spcBef>
                <a:spcAft>
                  <a:spcPct val="0"/>
                </a:spcAft>
              </a:pPr>
              <a:t>33</a:t>
            </a:fld>
            <a:endParaRPr lang="en-US" altLang="en-US" sz="1200"/>
          </a:p>
        </p:txBody>
      </p:sp>
    </p:spTree>
    <p:extLst>
      <p:ext uri="{BB962C8B-B14F-4D97-AF65-F5344CB8AC3E}">
        <p14:creationId xmlns:p14="http://schemas.microsoft.com/office/powerpoint/2010/main" val="3628129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86772B3E-6A25-44E7-A32F-E8ADF157860E}" type="slidenum">
              <a:rPr lang="en-US" altLang="en-US" sz="1200"/>
              <a:pPr defTabSz="1827213" fontAlgn="base">
                <a:spcBef>
                  <a:spcPct val="0"/>
                </a:spcBef>
                <a:spcAft>
                  <a:spcPct val="0"/>
                </a:spcAft>
              </a:pPr>
              <a:t>34</a:t>
            </a:fld>
            <a:endParaRPr lang="en-US" altLang="en-US" sz="1200"/>
          </a:p>
        </p:txBody>
      </p:sp>
    </p:spTree>
    <p:extLst>
      <p:ext uri="{BB962C8B-B14F-4D97-AF65-F5344CB8AC3E}">
        <p14:creationId xmlns:p14="http://schemas.microsoft.com/office/powerpoint/2010/main" val="301714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B4BC5D02-0D36-469D-AF23-1079496F1D8F}" type="slidenum">
              <a:rPr lang="en-US" altLang="en-US" sz="1200"/>
              <a:pPr defTabSz="1827213" fontAlgn="base">
                <a:spcBef>
                  <a:spcPct val="0"/>
                </a:spcBef>
                <a:spcAft>
                  <a:spcPct val="0"/>
                </a:spcAft>
              </a:pPr>
              <a:t>2</a:t>
            </a:fld>
            <a:endParaRPr lang="en-US" altLang="en-US" sz="1200"/>
          </a:p>
        </p:txBody>
      </p:sp>
    </p:spTree>
    <p:extLst>
      <p:ext uri="{BB962C8B-B14F-4D97-AF65-F5344CB8AC3E}">
        <p14:creationId xmlns:p14="http://schemas.microsoft.com/office/powerpoint/2010/main" val="359759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B31AC2A9-7EED-432F-A1A7-A8AF2503D67E}" type="slidenum">
              <a:rPr lang="en-US" altLang="en-US" sz="1200"/>
              <a:pPr defTabSz="1827213" fontAlgn="base">
                <a:spcBef>
                  <a:spcPct val="0"/>
                </a:spcBef>
                <a:spcAft>
                  <a:spcPct val="0"/>
                </a:spcAft>
              </a:pPr>
              <a:t>3</a:t>
            </a:fld>
            <a:endParaRPr lang="en-US" altLang="en-US" sz="1200"/>
          </a:p>
        </p:txBody>
      </p:sp>
    </p:spTree>
    <p:extLst>
      <p:ext uri="{BB962C8B-B14F-4D97-AF65-F5344CB8AC3E}">
        <p14:creationId xmlns:p14="http://schemas.microsoft.com/office/powerpoint/2010/main" val="1958644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E5D300E9-E819-4EA3-9830-797D01D4D7EA}" type="slidenum">
              <a:rPr lang="en-US" altLang="en-US" sz="1200"/>
              <a:pPr defTabSz="1827213" fontAlgn="base">
                <a:spcBef>
                  <a:spcPct val="0"/>
                </a:spcBef>
                <a:spcAft>
                  <a:spcPct val="0"/>
                </a:spcAft>
              </a:pPr>
              <a:t>5</a:t>
            </a:fld>
            <a:endParaRPr lang="en-US" altLang="en-US" sz="1200"/>
          </a:p>
        </p:txBody>
      </p:sp>
    </p:spTree>
    <p:extLst>
      <p:ext uri="{BB962C8B-B14F-4D97-AF65-F5344CB8AC3E}">
        <p14:creationId xmlns:p14="http://schemas.microsoft.com/office/powerpoint/2010/main" val="409193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DA15FCE5-2A49-4EE2-ABD1-D4A1393B1EE3}" type="slidenum">
              <a:rPr lang="en-US" altLang="en-US" sz="1200"/>
              <a:pPr defTabSz="1827213" fontAlgn="base">
                <a:spcBef>
                  <a:spcPct val="0"/>
                </a:spcBef>
                <a:spcAft>
                  <a:spcPct val="0"/>
                </a:spcAft>
              </a:pPr>
              <a:t>10</a:t>
            </a:fld>
            <a:endParaRPr lang="en-US" altLang="en-US" sz="1200"/>
          </a:p>
        </p:txBody>
      </p:sp>
    </p:spTree>
    <p:extLst>
      <p:ext uri="{BB962C8B-B14F-4D97-AF65-F5344CB8AC3E}">
        <p14:creationId xmlns:p14="http://schemas.microsoft.com/office/powerpoint/2010/main" val="1616834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4C1F065D-698C-4714-AEDE-2D7540747E5F}" type="slidenum">
              <a:rPr lang="en-US" altLang="en-US" sz="1200"/>
              <a:pPr defTabSz="1827213" fontAlgn="base">
                <a:spcBef>
                  <a:spcPct val="0"/>
                </a:spcBef>
                <a:spcAft>
                  <a:spcPct val="0"/>
                </a:spcAft>
              </a:pPr>
              <a:t>15</a:t>
            </a:fld>
            <a:endParaRPr lang="en-US" altLang="en-US" sz="1200"/>
          </a:p>
        </p:txBody>
      </p:sp>
    </p:spTree>
    <p:extLst>
      <p:ext uri="{BB962C8B-B14F-4D97-AF65-F5344CB8AC3E}">
        <p14:creationId xmlns:p14="http://schemas.microsoft.com/office/powerpoint/2010/main" val="328336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53BA14C2-63EB-496F-8FB4-E53DE0045772}" type="slidenum">
              <a:rPr lang="en-US" altLang="en-US" sz="1200"/>
              <a:pPr defTabSz="1827213" fontAlgn="base">
                <a:spcBef>
                  <a:spcPct val="0"/>
                </a:spcBef>
                <a:spcAft>
                  <a:spcPct val="0"/>
                </a:spcAft>
              </a:pPr>
              <a:t>17</a:t>
            </a:fld>
            <a:endParaRPr lang="en-US" altLang="en-US" sz="1200"/>
          </a:p>
        </p:txBody>
      </p:sp>
    </p:spTree>
    <p:extLst>
      <p:ext uri="{BB962C8B-B14F-4D97-AF65-F5344CB8AC3E}">
        <p14:creationId xmlns:p14="http://schemas.microsoft.com/office/powerpoint/2010/main" val="1592445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5272B5E1-245C-46D5-96BB-A38A462FD639}" type="slidenum">
              <a:rPr lang="en-US" altLang="en-US" sz="1200"/>
              <a:pPr defTabSz="1827213" fontAlgn="base">
                <a:spcBef>
                  <a:spcPct val="0"/>
                </a:spcBef>
                <a:spcAft>
                  <a:spcPct val="0"/>
                </a:spcAft>
              </a:pPr>
              <a:t>19</a:t>
            </a:fld>
            <a:endParaRPr lang="en-US" altLang="en-US" sz="1200"/>
          </a:p>
        </p:txBody>
      </p:sp>
    </p:spTree>
    <p:extLst>
      <p:ext uri="{BB962C8B-B14F-4D97-AF65-F5344CB8AC3E}">
        <p14:creationId xmlns:p14="http://schemas.microsoft.com/office/powerpoint/2010/main" val="409337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Lato Light"/>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defTabSz="1827213" fontAlgn="base">
              <a:spcBef>
                <a:spcPct val="0"/>
              </a:spcBef>
              <a:spcAft>
                <a:spcPct val="0"/>
              </a:spcAft>
            </a:pPr>
            <a:fld id="{D0A16F54-F2BB-4020-861D-C6B43AB40A4F}" type="slidenum">
              <a:rPr lang="en-US" altLang="en-US" sz="1200"/>
              <a:pPr defTabSz="1827213" fontAlgn="base">
                <a:spcBef>
                  <a:spcPct val="0"/>
                </a:spcBef>
                <a:spcAft>
                  <a:spcPct val="0"/>
                </a:spcAft>
              </a:pPr>
              <a:t>21</a:t>
            </a:fld>
            <a:endParaRPr lang="en-US" altLang="en-US" sz="1200"/>
          </a:p>
        </p:txBody>
      </p:sp>
    </p:spTree>
    <p:extLst>
      <p:ext uri="{BB962C8B-B14F-4D97-AF65-F5344CB8AC3E}">
        <p14:creationId xmlns:p14="http://schemas.microsoft.com/office/powerpoint/2010/main" val="61431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4077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Portfolio ">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0" y="-1"/>
            <a:ext cx="24377650" cy="6467707"/>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0810745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Portfolio ">
    <p:spTree>
      <p:nvGrpSpPr>
        <p:cNvPr id="1" name=""/>
        <p:cNvGrpSpPr/>
        <p:nvPr/>
      </p:nvGrpSpPr>
      <p:grpSpPr>
        <a:xfrm>
          <a:off x="0" y="0"/>
          <a:ext cx="0" cy="0"/>
          <a:chOff x="0" y="0"/>
          <a:chExt cx="0" cy="0"/>
        </a:xfrm>
      </p:grpSpPr>
      <p:sp>
        <p:nvSpPr>
          <p:cNvPr id="8" name="Picture Placeholder 13"/>
          <p:cNvSpPr>
            <a:spLocks noGrp="1"/>
          </p:cNvSpPr>
          <p:nvPr>
            <p:ph type="pic" sz="quarter" idx="14"/>
          </p:nvPr>
        </p:nvSpPr>
        <p:spPr>
          <a:xfrm>
            <a:off x="0" y="-1"/>
            <a:ext cx="24377650" cy="7961972"/>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54963007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ortfolio ">
    <p:spTree>
      <p:nvGrpSpPr>
        <p:cNvPr id="1" name=""/>
        <p:cNvGrpSpPr/>
        <p:nvPr/>
      </p:nvGrpSpPr>
      <p:grpSpPr>
        <a:xfrm>
          <a:off x="0" y="0"/>
          <a:ext cx="0" cy="0"/>
          <a:chOff x="0" y="0"/>
          <a:chExt cx="0" cy="0"/>
        </a:xfrm>
      </p:grpSpPr>
      <p:sp>
        <p:nvSpPr>
          <p:cNvPr id="9" name="Picture Placeholder 13"/>
          <p:cNvSpPr>
            <a:spLocks noGrp="1"/>
          </p:cNvSpPr>
          <p:nvPr>
            <p:ph type="pic" sz="quarter" idx="15"/>
          </p:nvPr>
        </p:nvSpPr>
        <p:spPr>
          <a:xfrm>
            <a:off x="8296507" y="0"/>
            <a:ext cx="7828156" cy="13716000"/>
          </a:xfr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1282925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ortfolio ">
    <p:spTree>
      <p:nvGrpSpPr>
        <p:cNvPr id="1" name=""/>
        <p:cNvGrpSpPr/>
        <p:nvPr/>
      </p:nvGrpSpPr>
      <p:grpSpPr>
        <a:xfrm>
          <a:off x="0" y="0"/>
          <a:ext cx="0" cy="0"/>
          <a:chOff x="0" y="0"/>
          <a:chExt cx="0" cy="0"/>
        </a:xfrm>
      </p:grpSpPr>
      <p:sp>
        <p:nvSpPr>
          <p:cNvPr id="5" name="Picture Placeholder 13"/>
          <p:cNvSpPr>
            <a:spLocks noGrp="1"/>
          </p:cNvSpPr>
          <p:nvPr>
            <p:ph type="pic" sz="quarter" idx="15"/>
          </p:nvPr>
        </p:nvSpPr>
        <p:spPr>
          <a:xfrm>
            <a:off x="-1" y="0"/>
            <a:ext cx="9790771" cy="13716000"/>
          </a:xfr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86198011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ortfolio ">
    <p:spTree>
      <p:nvGrpSpPr>
        <p:cNvPr id="1" name=""/>
        <p:cNvGrpSpPr/>
        <p:nvPr/>
      </p:nvGrpSpPr>
      <p:grpSpPr>
        <a:xfrm>
          <a:off x="0" y="0"/>
          <a:ext cx="0" cy="0"/>
          <a:chOff x="0" y="0"/>
          <a:chExt cx="0" cy="0"/>
        </a:xfrm>
      </p:grpSpPr>
      <p:sp>
        <p:nvSpPr>
          <p:cNvPr id="5" name="Picture Placeholder 13"/>
          <p:cNvSpPr>
            <a:spLocks noGrp="1"/>
          </p:cNvSpPr>
          <p:nvPr>
            <p:ph type="pic" sz="quarter" idx="15"/>
          </p:nvPr>
        </p:nvSpPr>
        <p:spPr>
          <a:xfrm>
            <a:off x="-1" y="0"/>
            <a:ext cx="11980986" cy="13716000"/>
          </a:xfr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35707355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Portfolio ">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14513989" y="2877010"/>
            <a:ext cx="8642863" cy="7605136"/>
          </a:xfrm>
          <a:custGeom>
            <a:avLst/>
            <a:gdLst>
              <a:gd name="connsiteX0" fmla="*/ 3802416 w 8642863"/>
              <a:gd name="connsiteY0" fmla="*/ 0 h 7605136"/>
              <a:gd name="connsiteX1" fmla="*/ 8642863 w 8642863"/>
              <a:gd name="connsiteY1" fmla="*/ 0 h 7605136"/>
              <a:gd name="connsiteX2" fmla="*/ 4840447 w 8642863"/>
              <a:gd name="connsiteY2" fmla="*/ 7605136 h 7605136"/>
              <a:gd name="connsiteX3" fmla="*/ 0 w 8642863"/>
              <a:gd name="connsiteY3" fmla="*/ 7605136 h 7605136"/>
            </a:gdLst>
            <a:ahLst/>
            <a:cxnLst>
              <a:cxn ang="0">
                <a:pos x="connsiteX0" y="connsiteY0"/>
              </a:cxn>
              <a:cxn ang="0">
                <a:pos x="connsiteX1" y="connsiteY1"/>
              </a:cxn>
              <a:cxn ang="0">
                <a:pos x="connsiteX2" y="connsiteY2"/>
              </a:cxn>
              <a:cxn ang="0">
                <a:pos x="connsiteX3" y="connsiteY3"/>
              </a:cxn>
            </a:cxnLst>
            <a:rect l="l" t="t" r="r" b="b"/>
            <a:pathLst>
              <a:path w="8642863" h="7605136">
                <a:moveTo>
                  <a:pt x="3802416" y="0"/>
                </a:moveTo>
                <a:lnTo>
                  <a:pt x="8642863" y="0"/>
                </a:lnTo>
                <a:lnTo>
                  <a:pt x="4840447" y="7605136"/>
                </a:lnTo>
                <a:lnTo>
                  <a:pt x="0" y="7605136"/>
                </a:lnTo>
                <a:close/>
              </a:path>
            </a:pathLst>
          </a:custGeom>
          <a:effectLst/>
        </p:spPr>
        <p:txBody>
          <a:bodyPr rtlCol="0">
            <a:no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8" name="Picture Placeholder 7"/>
          <p:cNvSpPr>
            <a:spLocks noGrp="1"/>
          </p:cNvSpPr>
          <p:nvPr>
            <p:ph type="pic" sz="quarter" idx="16"/>
          </p:nvPr>
        </p:nvSpPr>
        <p:spPr>
          <a:xfrm>
            <a:off x="8696257" y="2877010"/>
            <a:ext cx="8642863" cy="7605136"/>
          </a:xfrm>
          <a:custGeom>
            <a:avLst/>
            <a:gdLst>
              <a:gd name="connsiteX0" fmla="*/ 3802416 w 8642863"/>
              <a:gd name="connsiteY0" fmla="*/ 0 h 7605136"/>
              <a:gd name="connsiteX1" fmla="*/ 8642863 w 8642863"/>
              <a:gd name="connsiteY1" fmla="*/ 0 h 7605136"/>
              <a:gd name="connsiteX2" fmla="*/ 4840447 w 8642863"/>
              <a:gd name="connsiteY2" fmla="*/ 7605136 h 7605136"/>
              <a:gd name="connsiteX3" fmla="*/ 0 w 8642863"/>
              <a:gd name="connsiteY3" fmla="*/ 7605136 h 7605136"/>
            </a:gdLst>
            <a:ahLst/>
            <a:cxnLst>
              <a:cxn ang="0">
                <a:pos x="connsiteX0" y="connsiteY0"/>
              </a:cxn>
              <a:cxn ang="0">
                <a:pos x="connsiteX1" y="connsiteY1"/>
              </a:cxn>
              <a:cxn ang="0">
                <a:pos x="connsiteX2" y="connsiteY2"/>
              </a:cxn>
              <a:cxn ang="0">
                <a:pos x="connsiteX3" y="connsiteY3"/>
              </a:cxn>
            </a:cxnLst>
            <a:rect l="l" t="t" r="r" b="b"/>
            <a:pathLst>
              <a:path w="8642863" h="7605136">
                <a:moveTo>
                  <a:pt x="3802416" y="0"/>
                </a:moveTo>
                <a:lnTo>
                  <a:pt x="8642863" y="0"/>
                </a:lnTo>
                <a:lnTo>
                  <a:pt x="4840447" y="7605136"/>
                </a:lnTo>
                <a:lnTo>
                  <a:pt x="0" y="7605136"/>
                </a:lnTo>
                <a:close/>
              </a:path>
            </a:pathLst>
          </a:custGeom>
          <a:effectLst/>
        </p:spPr>
        <p:txBody>
          <a:bodyPr rtlCol="0">
            <a:no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04920304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ortfolio ">
    <p:spTree>
      <p:nvGrpSpPr>
        <p:cNvPr id="1" name=""/>
        <p:cNvGrpSpPr/>
        <p:nvPr/>
      </p:nvGrpSpPr>
      <p:grpSpPr>
        <a:xfrm>
          <a:off x="0" y="0"/>
          <a:ext cx="0" cy="0"/>
          <a:chOff x="0" y="0"/>
          <a:chExt cx="0" cy="0"/>
        </a:xfrm>
      </p:grpSpPr>
      <p:sp>
        <p:nvSpPr>
          <p:cNvPr id="14" name="Picture Placeholder 13"/>
          <p:cNvSpPr>
            <a:spLocks noGrp="1"/>
          </p:cNvSpPr>
          <p:nvPr>
            <p:ph type="pic" sz="quarter" idx="15"/>
          </p:nvPr>
        </p:nvSpPr>
        <p:spPr>
          <a:xfrm>
            <a:off x="1772614" y="387065"/>
            <a:ext cx="11834662" cy="12122981"/>
          </a:xfrm>
          <a:custGeom>
            <a:avLst/>
            <a:gdLst>
              <a:gd name="connsiteX0" fmla="*/ 11834662 w 11834662"/>
              <a:gd name="connsiteY0" fmla="*/ 6152290 h 12122981"/>
              <a:gd name="connsiteX1" fmla="*/ 11834662 w 11834662"/>
              <a:gd name="connsiteY1" fmla="*/ 12122981 h 12122981"/>
              <a:gd name="connsiteX2" fmla="*/ 6687515 w 11834662"/>
              <a:gd name="connsiteY2" fmla="*/ 12122981 h 12122981"/>
              <a:gd name="connsiteX3" fmla="*/ 8405662 w 11834662"/>
              <a:gd name="connsiteY3" fmla="*/ 3166944 h 12122981"/>
              <a:gd name="connsiteX4" fmla="*/ 8405662 w 11834662"/>
              <a:gd name="connsiteY4" fmla="*/ 9137635 h 12122981"/>
              <a:gd name="connsiteX5" fmla="*/ 3258514 w 11834662"/>
              <a:gd name="connsiteY5" fmla="*/ 9137635 h 12122981"/>
              <a:gd name="connsiteX6" fmla="*/ 5147148 w 11834662"/>
              <a:gd name="connsiteY6" fmla="*/ 0 h 12122981"/>
              <a:gd name="connsiteX7" fmla="*/ 5147148 w 11834662"/>
              <a:gd name="connsiteY7" fmla="*/ 5970692 h 12122981"/>
              <a:gd name="connsiteX8" fmla="*/ 0 w 11834662"/>
              <a:gd name="connsiteY8" fmla="*/ 5970692 h 12122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62" h="12122981">
                <a:moveTo>
                  <a:pt x="11834662" y="6152290"/>
                </a:moveTo>
                <a:lnTo>
                  <a:pt x="11834662" y="12122981"/>
                </a:lnTo>
                <a:lnTo>
                  <a:pt x="6687515" y="12122981"/>
                </a:lnTo>
                <a:close/>
                <a:moveTo>
                  <a:pt x="8405662" y="3166944"/>
                </a:moveTo>
                <a:lnTo>
                  <a:pt x="8405662" y="9137635"/>
                </a:lnTo>
                <a:lnTo>
                  <a:pt x="3258514" y="9137635"/>
                </a:lnTo>
                <a:close/>
                <a:moveTo>
                  <a:pt x="5147148" y="0"/>
                </a:moveTo>
                <a:lnTo>
                  <a:pt x="5147148" y="5970692"/>
                </a:lnTo>
                <a:lnTo>
                  <a:pt x="0" y="5970692"/>
                </a:lnTo>
                <a:close/>
              </a:path>
            </a:pathLst>
          </a:custGeom>
          <a:effectLst/>
        </p:spPr>
        <p:txBody>
          <a:bodyPr rtlCol="0">
            <a:no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2527956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ortfolio ">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866504" y="2137585"/>
            <a:ext cx="9440832" cy="9440832"/>
          </a:xfr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8228278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 Example 5">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1396546" cy="13716000"/>
          </a:xfrm>
          <a:custGeom>
            <a:avLst/>
            <a:gdLst>
              <a:gd name="connsiteX0" fmla="*/ 0 w 11396546"/>
              <a:gd name="connsiteY0" fmla="*/ 0 h 13716000"/>
              <a:gd name="connsiteX1" fmla="*/ 1392115 w 11396546"/>
              <a:gd name="connsiteY1" fmla="*/ 0 h 13716000"/>
              <a:gd name="connsiteX2" fmla="*/ 4183938 w 11396546"/>
              <a:gd name="connsiteY2" fmla="*/ 0 h 13716000"/>
              <a:gd name="connsiteX3" fmla="*/ 11396546 w 11396546"/>
              <a:gd name="connsiteY3" fmla="*/ 13715998 h 13716000"/>
              <a:gd name="connsiteX4" fmla="*/ 11396546 w 11396546"/>
              <a:gd name="connsiteY4" fmla="*/ 13716000 h 13716000"/>
              <a:gd name="connsiteX5" fmla="*/ 6394330 w 11396546"/>
              <a:gd name="connsiteY5" fmla="*/ 13716000 h 13716000"/>
              <a:gd name="connsiteX6" fmla="*/ 6326018 w 11396546"/>
              <a:gd name="connsiteY6" fmla="*/ 13716000 h 13716000"/>
              <a:gd name="connsiteX7" fmla="*/ 0 w 11396546"/>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96546" h="13716000">
                <a:moveTo>
                  <a:pt x="0" y="0"/>
                </a:moveTo>
                <a:lnTo>
                  <a:pt x="1392115" y="0"/>
                </a:lnTo>
                <a:lnTo>
                  <a:pt x="4183938" y="0"/>
                </a:lnTo>
                <a:lnTo>
                  <a:pt x="11396546" y="13715998"/>
                </a:lnTo>
                <a:lnTo>
                  <a:pt x="11396546" y="13716000"/>
                </a:lnTo>
                <a:lnTo>
                  <a:pt x="6394330" y="13716000"/>
                </a:lnTo>
                <a:lnTo>
                  <a:pt x="6326018" y="13716000"/>
                </a:lnTo>
                <a:lnTo>
                  <a:pt x="0" y="13716000"/>
                </a:ln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1" name="Picture Placeholder 10"/>
          <p:cNvSpPr>
            <a:spLocks noGrp="1"/>
          </p:cNvSpPr>
          <p:nvPr>
            <p:ph type="pic" sz="quarter" idx="15"/>
          </p:nvPr>
        </p:nvSpPr>
        <p:spPr>
          <a:xfrm>
            <a:off x="4617688" y="0"/>
            <a:ext cx="15153966" cy="13716000"/>
          </a:xfrm>
          <a:custGeom>
            <a:avLst/>
            <a:gdLst>
              <a:gd name="connsiteX0" fmla="*/ 0 w 15153966"/>
              <a:gd name="connsiteY0" fmla="*/ 0 h 13716000"/>
              <a:gd name="connsiteX1" fmla="*/ 7955809 w 15153966"/>
              <a:gd name="connsiteY1" fmla="*/ 0 h 13716000"/>
              <a:gd name="connsiteX2" fmla="*/ 15153966 w 15153966"/>
              <a:gd name="connsiteY2" fmla="*/ 13716000 h 13716000"/>
              <a:gd name="connsiteX3" fmla="*/ 7186464 w 15153966"/>
              <a:gd name="connsiteY3" fmla="*/ 13716000 h 13716000"/>
              <a:gd name="connsiteX4" fmla="*/ 0 w 15153966"/>
              <a:gd name="connsiteY4" fmla="*/ 22281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3966" h="13716000">
                <a:moveTo>
                  <a:pt x="0" y="0"/>
                </a:moveTo>
                <a:lnTo>
                  <a:pt x="7955809" y="0"/>
                </a:lnTo>
                <a:lnTo>
                  <a:pt x="15153966" y="13716000"/>
                </a:lnTo>
                <a:lnTo>
                  <a:pt x="7186464" y="13716000"/>
                </a:lnTo>
                <a:lnTo>
                  <a:pt x="0" y="22281"/>
                </a:ln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07149311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13" name="Picture Placeholder 13"/>
          <p:cNvSpPr>
            <a:spLocks noGrp="1"/>
          </p:cNvSpPr>
          <p:nvPr>
            <p:ph type="pic" sz="quarter" idx="19"/>
          </p:nvPr>
        </p:nvSpPr>
        <p:spPr>
          <a:xfrm>
            <a:off x="10206042" y="1527718"/>
            <a:ext cx="3992136" cy="3992136"/>
          </a:xfrm>
          <a:prstGeom prst="ellipse">
            <a:avLst/>
          </a:prstGeo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4" name="Picture Placeholder 13"/>
          <p:cNvSpPr>
            <a:spLocks noGrp="1"/>
          </p:cNvSpPr>
          <p:nvPr>
            <p:ph type="pic" sz="quarter" idx="20"/>
          </p:nvPr>
        </p:nvSpPr>
        <p:spPr>
          <a:xfrm>
            <a:off x="18357233" y="1527718"/>
            <a:ext cx="3992136" cy="3992136"/>
          </a:xfrm>
          <a:prstGeom prst="ellipse">
            <a:avLst/>
          </a:prstGeo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5" name="Picture Placeholder 13"/>
          <p:cNvSpPr>
            <a:spLocks noGrp="1"/>
          </p:cNvSpPr>
          <p:nvPr>
            <p:ph type="pic" sz="quarter" idx="21"/>
          </p:nvPr>
        </p:nvSpPr>
        <p:spPr>
          <a:xfrm>
            <a:off x="2063868" y="1527718"/>
            <a:ext cx="3992136" cy="3992136"/>
          </a:xfrm>
          <a:prstGeom prst="ellipse">
            <a:avLst/>
          </a:prstGeo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14292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eneral Slide">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6110867" y="0"/>
            <a:ext cx="18266783" cy="13716000"/>
          </a:xfrm>
          <a:custGeom>
            <a:avLst/>
            <a:gdLst>
              <a:gd name="connsiteX0" fmla="*/ 0 w 18266783"/>
              <a:gd name="connsiteY0" fmla="*/ 0 h 13716000"/>
              <a:gd name="connsiteX1" fmla="*/ 8017727 w 18266783"/>
              <a:gd name="connsiteY1" fmla="*/ 0 h 13716000"/>
              <a:gd name="connsiteX2" fmla="*/ 8127220 w 18266783"/>
              <a:gd name="connsiteY2" fmla="*/ 0 h 13716000"/>
              <a:gd name="connsiteX3" fmla="*/ 18266783 w 18266783"/>
              <a:gd name="connsiteY3" fmla="*/ 0 h 13716000"/>
              <a:gd name="connsiteX4" fmla="*/ 18266783 w 18266783"/>
              <a:gd name="connsiteY4" fmla="*/ 13716000 h 13716000"/>
              <a:gd name="connsiteX5" fmla="*/ 16035453 w 18266783"/>
              <a:gd name="connsiteY5" fmla="*/ 13716000 h 13716000"/>
              <a:gd name="connsiteX6" fmla="*/ 8017727 w 18266783"/>
              <a:gd name="connsiteY6" fmla="*/ 13716000 h 13716000"/>
              <a:gd name="connsiteX7" fmla="*/ 7908234 w 18266783"/>
              <a:gd name="connsiteY7"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66783" h="13716000">
                <a:moveTo>
                  <a:pt x="0" y="0"/>
                </a:moveTo>
                <a:lnTo>
                  <a:pt x="8017727" y="0"/>
                </a:lnTo>
                <a:lnTo>
                  <a:pt x="8127220" y="0"/>
                </a:lnTo>
                <a:lnTo>
                  <a:pt x="18266783" y="0"/>
                </a:lnTo>
                <a:lnTo>
                  <a:pt x="18266783" y="13716000"/>
                </a:lnTo>
                <a:lnTo>
                  <a:pt x="16035453" y="13716000"/>
                </a:lnTo>
                <a:lnTo>
                  <a:pt x="8017727" y="13716000"/>
                </a:lnTo>
                <a:lnTo>
                  <a:pt x="7908234" y="13716000"/>
                </a:ln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34254640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eview">
    <p:spTree>
      <p:nvGrpSpPr>
        <p:cNvPr id="1" name=""/>
        <p:cNvGrpSpPr/>
        <p:nvPr/>
      </p:nvGrpSpPr>
      <p:grpSpPr>
        <a:xfrm>
          <a:off x="0" y="0"/>
          <a:ext cx="0" cy="0"/>
          <a:chOff x="0" y="0"/>
          <a:chExt cx="0" cy="0"/>
        </a:xfrm>
      </p:grpSpPr>
      <p:sp>
        <p:nvSpPr>
          <p:cNvPr id="6" name="Picture Placeholder 13"/>
          <p:cNvSpPr>
            <a:spLocks noGrp="1"/>
          </p:cNvSpPr>
          <p:nvPr>
            <p:ph type="pic" sz="quarter" idx="20"/>
          </p:nvPr>
        </p:nvSpPr>
        <p:spPr>
          <a:xfrm>
            <a:off x="16250657" y="1527718"/>
            <a:ext cx="3992136" cy="3992136"/>
          </a:xfrm>
          <a:prstGeom prst="ellipse">
            <a:avLst/>
          </a:prstGeo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23070252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ortfolio ">
    <p:spTree>
      <p:nvGrpSpPr>
        <p:cNvPr id="1" name=""/>
        <p:cNvGrpSpPr/>
        <p:nvPr/>
      </p:nvGrpSpPr>
      <p:grpSpPr>
        <a:xfrm>
          <a:off x="0" y="0"/>
          <a:ext cx="0" cy="0"/>
          <a:chOff x="0" y="0"/>
          <a:chExt cx="0" cy="0"/>
        </a:xfrm>
      </p:grpSpPr>
      <p:sp>
        <p:nvSpPr>
          <p:cNvPr id="12" name="Picture Placeholder 13"/>
          <p:cNvSpPr>
            <a:spLocks noGrp="1"/>
          </p:cNvSpPr>
          <p:nvPr>
            <p:ph type="pic" sz="quarter" idx="13"/>
          </p:nvPr>
        </p:nvSpPr>
        <p:spPr>
          <a:xfrm>
            <a:off x="16348772" y="3902927"/>
            <a:ext cx="8028878" cy="4705816"/>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3" name="Picture Placeholder 13"/>
          <p:cNvSpPr>
            <a:spLocks noGrp="1"/>
          </p:cNvSpPr>
          <p:nvPr>
            <p:ph type="pic" sz="quarter" idx="14"/>
          </p:nvPr>
        </p:nvSpPr>
        <p:spPr>
          <a:xfrm>
            <a:off x="8520615" y="3902927"/>
            <a:ext cx="7381024" cy="4705816"/>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4" name="Picture Placeholder 13"/>
          <p:cNvSpPr>
            <a:spLocks noGrp="1"/>
          </p:cNvSpPr>
          <p:nvPr>
            <p:ph type="pic" sz="quarter" idx="15"/>
          </p:nvPr>
        </p:nvSpPr>
        <p:spPr>
          <a:xfrm>
            <a:off x="0" y="3902927"/>
            <a:ext cx="8028878" cy="4705816"/>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3088689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ortfolio ">
    <p:spTree>
      <p:nvGrpSpPr>
        <p:cNvPr id="1" name=""/>
        <p:cNvGrpSpPr/>
        <p:nvPr/>
      </p:nvGrpSpPr>
      <p:grpSpPr>
        <a:xfrm>
          <a:off x="0" y="0"/>
          <a:ext cx="0" cy="0"/>
          <a:chOff x="0" y="0"/>
          <a:chExt cx="0" cy="0"/>
        </a:xfrm>
      </p:grpSpPr>
      <p:sp>
        <p:nvSpPr>
          <p:cNvPr id="6" name="Picture Placeholder 13"/>
          <p:cNvSpPr>
            <a:spLocks noGrp="1"/>
          </p:cNvSpPr>
          <p:nvPr>
            <p:ph type="pic" sz="quarter" idx="13"/>
          </p:nvPr>
        </p:nvSpPr>
        <p:spPr>
          <a:xfrm>
            <a:off x="16347688" y="0"/>
            <a:ext cx="8029962" cy="1371600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01005314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ictures Text">
    <p:spTree>
      <p:nvGrpSpPr>
        <p:cNvPr id="1" name=""/>
        <p:cNvGrpSpPr/>
        <p:nvPr/>
      </p:nvGrpSpPr>
      <p:grpSpPr>
        <a:xfrm>
          <a:off x="0" y="0"/>
          <a:ext cx="0" cy="0"/>
          <a:chOff x="0" y="0"/>
          <a:chExt cx="0" cy="0"/>
        </a:xfrm>
      </p:grpSpPr>
      <p:sp>
        <p:nvSpPr>
          <p:cNvPr id="13" name="Picture Placeholder 13"/>
          <p:cNvSpPr>
            <a:spLocks noGrp="1"/>
          </p:cNvSpPr>
          <p:nvPr>
            <p:ph type="pic" sz="quarter" idx="14"/>
          </p:nvPr>
        </p:nvSpPr>
        <p:spPr>
          <a:xfrm>
            <a:off x="0" y="-1"/>
            <a:ext cx="9144000" cy="6289289"/>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4" name="Picture Placeholder 13"/>
          <p:cNvSpPr>
            <a:spLocks noGrp="1"/>
          </p:cNvSpPr>
          <p:nvPr>
            <p:ph type="pic" sz="quarter" idx="15"/>
          </p:nvPr>
        </p:nvSpPr>
        <p:spPr>
          <a:xfrm>
            <a:off x="4754880" y="6646126"/>
            <a:ext cx="4389120" cy="7069874"/>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5" name="Picture Placeholder 13"/>
          <p:cNvSpPr>
            <a:spLocks noGrp="1"/>
          </p:cNvSpPr>
          <p:nvPr>
            <p:ph type="pic" sz="quarter" idx="16"/>
          </p:nvPr>
        </p:nvSpPr>
        <p:spPr>
          <a:xfrm>
            <a:off x="0" y="6646126"/>
            <a:ext cx="4389120" cy="7069874"/>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72065617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3 Pictures Text">
    <p:spTree>
      <p:nvGrpSpPr>
        <p:cNvPr id="1" name=""/>
        <p:cNvGrpSpPr/>
        <p:nvPr/>
      </p:nvGrpSpPr>
      <p:grpSpPr>
        <a:xfrm>
          <a:off x="0" y="0"/>
          <a:ext cx="0" cy="0"/>
          <a:chOff x="0" y="0"/>
          <a:chExt cx="0" cy="0"/>
        </a:xfrm>
      </p:grpSpPr>
      <p:sp>
        <p:nvSpPr>
          <p:cNvPr id="9" name="Picture Placeholder 13"/>
          <p:cNvSpPr>
            <a:spLocks noGrp="1"/>
          </p:cNvSpPr>
          <p:nvPr>
            <p:ph type="pic" sz="quarter" idx="14"/>
          </p:nvPr>
        </p:nvSpPr>
        <p:spPr>
          <a:xfrm>
            <a:off x="8631585" y="8452624"/>
            <a:ext cx="7159083" cy="5263376"/>
          </a:xfr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0" name="Picture Placeholder 13"/>
          <p:cNvSpPr>
            <a:spLocks noGrp="1"/>
          </p:cNvSpPr>
          <p:nvPr>
            <p:ph type="pic" sz="quarter" idx="15"/>
          </p:nvPr>
        </p:nvSpPr>
        <p:spPr>
          <a:xfrm>
            <a:off x="8631585" y="1"/>
            <a:ext cx="7159083" cy="5263376"/>
          </a:xfr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1280410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 slide">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0" y="6244681"/>
            <a:ext cx="24377646" cy="7471318"/>
          </a:xfrm>
          <a:custGeom>
            <a:avLst/>
            <a:gdLst>
              <a:gd name="connsiteX0" fmla="*/ 17873318 w 24377646"/>
              <a:gd name="connsiteY0" fmla="*/ 77 h 7471318"/>
              <a:gd name="connsiteX1" fmla="*/ 24377646 w 24377646"/>
              <a:gd name="connsiteY1" fmla="*/ 718990 h 7471318"/>
              <a:gd name="connsiteX2" fmla="*/ 24377646 w 24377646"/>
              <a:gd name="connsiteY2" fmla="*/ 7471318 h 7471318"/>
              <a:gd name="connsiteX3" fmla="*/ 0 w 24377646"/>
              <a:gd name="connsiteY3" fmla="*/ 7471318 h 7471318"/>
              <a:gd name="connsiteX4" fmla="*/ 0 w 24377646"/>
              <a:gd name="connsiteY4" fmla="*/ 2496670 h 7471318"/>
              <a:gd name="connsiteX5" fmla="*/ 562515 w 24377646"/>
              <a:gd name="connsiteY5" fmla="*/ 2493695 h 7471318"/>
              <a:gd name="connsiteX6" fmla="*/ 17873318 w 24377646"/>
              <a:gd name="connsiteY6" fmla="*/ 77 h 747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77646" h="7471318">
                <a:moveTo>
                  <a:pt x="17873318" y="77"/>
                </a:moveTo>
                <a:cubicBezTo>
                  <a:pt x="19628290" y="4574"/>
                  <a:pt x="21711340" y="207323"/>
                  <a:pt x="24377646" y="718990"/>
                </a:cubicBezTo>
                <a:lnTo>
                  <a:pt x="24377646" y="7471318"/>
                </a:lnTo>
                <a:lnTo>
                  <a:pt x="0" y="7471318"/>
                </a:lnTo>
                <a:lnTo>
                  <a:pt x="0" y="2496670"/>
                </a:lnTo>
                <a:lnTo>
                  <a:pt x="562515" y="2493695"/>
                </a:lnTo>
                <a:cubicBezTo>
                  <a:pt x="9607512" y="2397175"/>
                  <a:pt x="11730922" y="-15662"/>
                  <a:pt x="17873318" y="77"/>
                </a:cubicBez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36592461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 slide 3">
    <p:spTree>
      <p:nvGrpSpPr>
        <p:cNvPr id="1" name=""/>
        <p:cNvGrpSpPr/>
        <p:nvPr/>
      </p:nvGrpSpPr>
      <p:grpSpPr>
        <a:xfrm>
          <a:off x="0" y="0"/>
          <a:ext cx="0" cy="0"/>
          <a:chOff x="0" y="0"/>
          <a:chExt cx="0" cy="0"/>
        </a:xfrm>
      </p:grpSpPr>
      <p:sp>
        <p:nvSpPr>
          <p:cNvPr id="5" name="Picture Placeholder 4"/>
          <p:cNvSpPr>
            <a:spLocks noGrp="1"/>
          </p:cNvSpPr>
          <p:nvPr>
            <p:ph type="pic" sz="quarter" idx="14"/>
          </p:nvPr>
        </p:nvSpPr>
        <p:spPr>
          <a:xfrm>
            <a:off x="-885067" y="-4300089"/>
            <a:ext cx="27435120" cy="11439056"/>
          </a:xfrm>
          <a:custGeom>
            <a:avLst/>
            <a:gdLst>
              <a:gd name="connsiteX0" fmla="*/ 22113293 w 27435120"/>
              <a:gd name="connsiteY0" fmla="*/ 8728822 h 11439056"/>
              <a:gd name="connsiteX1" fmla="*/ 22089685 w 27435120"/>
              <a:gd name="connsiteY1" fmla="*/ 8751432 h 11439056"/>
              <a:gd name="connsiteX2" fmla="*/ 22108871 w 27435120"/>
              <a:gd name="connsiteY2" fmla="*/ 8771743 h 11439056"/>
              <a:gd name="connsiteX3" fmla="*/ 22136049 w 27435120"/>
              <a:gd name="connsiteY3" fmla="*/ 8751432 h 11439056"/>
              <a:gd name="connsiteX4" fmla="*/ 22126457 w 27435120"/>
              <a:gd name="connsiteY4" fmla="*/ 8732815 h 11439056"/>
              <a:gd name="connsiteX5" fmla="*/ 22113293 w 27435120"/>
              <a:gd name="connsiteY5" fmla="*/ 8728822 h 11439056"/>
              <a:gd name="connsiteX6" fmla="*/ 26635011 w 27435120"/>
              <a:gd name="connsiteY6" fmla="*/ 7541278 h 11439056"/>
              <a:gd name="connsiteX7" fmla="*/ 26344035 w 27435120"/>
              <a:gd name="connsiteY7" fmla="*/ 7769768 h 11439056"/>
              <a:gd name="connsiteX8" fmla="*/ 26324849 w 27435120"/>
              <a:gd name="connsiteY8" fmla="*/ 7839162 h 11439056"/>
              <a:gd name="connsiteX9" fmla="*/ 26390399 w 27435120"/>
              <a:gd name="connsiteY9" fmla="*/ 7829007 h 11439056"/>
              <a:gd name="connsiteX10" fmla="*/ 26635011 w 27435120"/>
              <a:gd name="connsiteY10" fmla="*/ 7541278 h 11439056"/>
              <a:gd name="connsiteX11" fmla="*/ 27153639 w 27435120"/>
              <a:gd name="connsiteY11" fmla="*/ 5795680 h 11439056"/>
              <a:gd name="connsiteX12" fmla="*/ 26989941 w 27435120"/>
              <a:gd name="connsiteY12" fmla="*/ 5984155 h 11439056"/>
              <a:gd name="connsiteX13" fmla="*/ 27028311 w 27435120"/>
              <a:gd name="connsiteY13" fmla="*/ 6004466 h 11439056"/>
              <a:gd name="connsiteX14" fmla="*/ 27205775 w 27435120"/>
              <a:gd name="connsiteY14" fmla="*/ 5845368 h 11439056"/>
              <a:gd name="connsiteX15" fmla="*/ 27178597 w 27435120"/>
              <a:gd name="connsiteY15" fmla="*/ 5796285 h 11439056"/>
              <a:gd name="connsiteX16" fmla="*/ 27153639 w 27435120"/>
              <a:gd name="connsiteY16" fmla="*/ 5795680 h 11439056"/>
              <a:gd name="connsiteX17" fmla="*/ 23429461 w 27435120"/>
              <a:gd name="connsiteY17" fmla="*/ 3883733 h 11439056"/>
              <a:gd name="connsiteX18" fmla="*/ 23429461 w 27435120"/>
              <a:gd name="connsiteY18" fmla="*/ 3893888 h 11439056"/>
              <a:gd name="connsiteX19" fmla="*/ 23448647 w 27435120"/>
              <a:gd name="connsiteY19" fmla="*/ 3893888 h 11439056"/>
              <a:gd name="connsiteX20" fmla="*/ 21827485 w 27435120"/>
              <a:gd name="connsiteY20" fmla="*/ 3604466 h 11439056"/>
              <a:gd name="connsiteX21" fmla="*/ 21808299 w 27435120"/>
              <a:gd name="connsiteY21" fmla="*/ 3614621 h 11439056"/>
              <a:gd name="connsiteX22" fmla="*/ 21827485 w 27435120"/>
              <a:gd name="connsiteY22" fmla="*/ 3614621 h 11439056"/>
              <a:gd name="connsiteX23" fmla="*/ 21827485 w 27435120"/>
              <a:gd name="connsiteY23" fmla="*/ 3604466 h 11439056"/>
              <a:gd name="connsiteX24" fmla="*/ 19259847 w 27435120"/>
              <a:gd name="connsiteY24" fmla="*/ 937048 h 11439056"/>
              <a:gd name="connsiteX25" fmla="*/ 19267841 w 27435120"/>
              <a:gd name="connsiteY25" fmla="*/ 937048 h 11439056"/>
              <a:gd name="connsiteX26" fmla="*/ 19260701 w 27435120"/>
              <a:gd name="connsiteY26" fmla="*/ 938792 h 11439056"/>
              <a:gd name="connsiteX27" fmla="*/ 3962536 w 27435120"/>
              <a:gd name="connsiteY27" fmla="*/ 24 h 11439056"/>
              <a:gd name="connsiteX28" fmla="*/ 4144997 w 27435120"/>
              <a:gd name="connsiteY28" fmla="*/ 112789 h 11439056"/>
              <a:gd name="connsiteX29" fmla="*/ 4312868 w 27435120"/>
              <a:gd name="connsiteY29" fmla="*/ 341279 h 11439056"/>
              <a:gd name="connsiteX30" fmla="*/ 4453561 w 27435120"/>
              <a:gd name="connsiteY30" fmla="*/ 410673 h 11439056"/>
              <a:gd name="connsiteX31" fmla="*/ 4725353 w 27435120"/>
              <a:gd name="connsiteY31" fmla="*/ 530842 h 11439056"/>
              <a:gd name="connsiteX32" fmla="*/ 4968368 w 27435120"/>
              <a:gd name="connsiteY32" fmla="*/ 530842 h 11439056"/>
              <a:gd name="connsiteX33" fmla="*/ 5147431 w 27435120"/>
              <a:gd name="connsiteY33" fmla="*/ 569770 h 11439056"/>
              <a:gd name="connsiteX34" fmla="*/ 5259346 w 27435120"/>
              <a:gd name="connsiteY34" fmla="*/ 965821 h 11439056"/>
              <a:gd name="connsiteX35" fmla="*/ 5540731 w 27435120"/>
              <a:gd name="connsiteY35" fmla="*/ 1471885 h 11439056"/>
              <a:gd name="connsiteX36" fmla="*/ 5662238 w 27435120"/>
              <a:gd name="connsiteY36" fmla="*/ 1482041 h 11439056"/>
              <a:gd name="connsiteX37" fmla="*/ 5953215 w 27435120"/>
              <a:gd name="connsiteY37" fmla="*/ 1482041 h 11439056"/>
              <a:gd name="connsiteX38" fmla="*/ 6647085 w 27435120"/>
              <a:gd name="connsiteY38" fmla="*/ 1859474 h 11439056"/>
              <a:gd name="connsiteX39" fmla="*/ 6918878 w 27435120"/>
              <a:gd name="connsiteY39" fmla="*/ 2157358 h 11439056"/>
              <a:gd name="connsiteX40" fmla="*/ 7115527 w 27435120"/>
              <a:gd name="connsiteY40" fmla="*/ 2742971 h 11439056"/>
              <a:gd name="connsiteX41" fmla="*/ 7125120 w 27435120"/>
              <a:gd name="connsiteY41" fmla="*/ 2802210 h 11439056"/>
              <a:gd name="connsiteX42" fmla="*/ 7171484 w 27435120"/>
              <a:gd name="connsiteY42" fmla="*/ 2930842 h 11439056"/>
              <a:gd name="connsiteX43" fmla="*/ 7265813 w 27435120"/>
              <a:gd name="connsiteY43" fmla="*/ 2841138 h 11439056"/>
              <a:gd name="connsiteX44" fmla="*/ 7396912 w 27435120"/>
              <a:gd name="connsiteY44" fmla="*/ 2385849 h 11439056"/>
              <a:gd name="connsiteX45" fmla="*/ 7734255 w 27435120"/>
              <a:gd name="connsiteY45" fmla="*/ 1939022 h 11439056"/>
              <a:gd name="connsiteX46" fmla="*/ 8071597 w 27435120"/>
              <a:gd name="connsiteY46" fmla="*/ 1977950 h 11439056"/>
              <a:gd name="connsiteX47" fmla="*/ 8624773 w 27435120"/>
              <a:gd name="connsiteY47" fmla="*/ 2365538 h 11439056"/>
              <a:gd name="connsiteX48" fmla="*/ 8680731 w 27435120"/>
              <a:gd name="connsiteY48" fmla="*/ 2385849 h 11439056"/>
              <a:gd name="connsiteX49" fmla="*/ 9139581 w 27435120"/>
              <a:gd name="connsiteY49" fmla="*/ 2781899 h 11439056"/>
              <a:gd name="connsiteX50" fmla="*/ 9195537 w 27435120"/>
              <a:gd name="connsiteY50" fmla="*/ 2940997 h 11439056"/>
              <a:gd name="connsiteX51" fmla="*/ 9280273 w 27435120"/>
              <a:gd name="connsiteY51" fmla="*/ 3010390 h 11439056"/>
              <a:gd name="connsiteX52" fmla="*/ 9336230 w 27435120"/>
              <a:gd name="connsiteY52" fmla="*/ 2951152 h 11439056"/>
              <a:gd name="connsiteX53" fmla="*/ 9457737 w 27435120"/>
              <a:gd name="connsiteY53" fmla="*/ 2643112 h 11439056"/>
              <a:gd name="connsiteX54" fmla="*/ 9588837 w 27435120"/>
              <a:gd name="connsiteY54" fmla="*/ 2414622 h 11439056"/>
              <a:gd name="connsiteX55" fmla="*/ 10095650 w 27435120"/>
              <a:gd name="connsiteY55" fmla="*/ 2434932 h 11439056"/>
              <a:gd name="connsiteX56" fmla="*/ 10620049 w 27435120"/>
              <a:gd name="connsiteY56" fmla="*/ 2761589 h 11439056"/>
              <a:gd name="connsiteX57" fmla="*/ 11088492 w 27435120"/>
              <a:gd name="connsiteY57" fmla="*/ 3000235 h 11439056"/>
              <a:gd name="connsiteX58" fmla="*/ 11173226 w 27435120"/>
              <a:gd name="connsiteY58" fmla="*/ 2979925 h 11439056"/>
              <a:gd name="connsiteX59" fmla="*/ 11294733 w 27435120"/>
              <a:gd name="connsiteY59" fmla="*/ 2742971 h 11439056"/>
              <a:gd name="connsiteX60" fmla="*/ 11350692 w 27435120"/>
              <a:gd name="connsiteY60" fmla="*/ 2604184 h 11439056"/>
              <a:gd name="connsiteX61" fmla="*/ 11576118 w 27435120"/>
              <a:gd name="connsiteY61" fmla="*/ 2296145 h 11439056"/>
              <a:gd name="connsiteX62" fmla="*/ 11473796 w 27435120"/>
              <a:gd name="connsiteY62" fmla="*/ 2622802 h 11439056"/>
              <a:gd name="connsiteX63" fmla="*/ 11323511 w 27435120"/>
              <a:gd name="connsiteY63" fmla="*/ 3108557 h 11439056"/>
              <a:gd name="connsiteX64" fmla="*/ 11369877 w 27435120"/>
              <a:gd name="connsiteY64" fmla="*/ 3238881 h 11439056"/>
              <a:gd name="connsiteX65" fmla="*/ 11520161 w 27435120"/>
              <a:gd name="connsiteY65" fmla="*/ 3198260 h 11439056"/>
              <a:gd name="connsiteX66" fmla="*/ 11566526 w 27435120"/>
              <a:gd name="connsiteY66" fmla="*/ 3128867 h 11439056"/>
              <a:gd name="connsiteX67" fmla="*/ 11931048 w 27435120"/>
              <a:gd name="connsiteY67" fmla="*/ 2604184 h 11439056"/>
              <a:gd name="connsiteX68" fmla="*/ 11913461 w 27435120"/>
              <a:gd name="connsiteY68" fmla="*/ 2108275 h 11439056"/>
              <a:gd name="connsiteX69" fmla="*/ 11838318 w 27435120"/>
              <a:gd name="connsiteY69" fmla="*/ 1998261 h 11439056"/>
              <a:gd name="connsiteX70" fmla="*/ 12062147 w 27435120"/>
              <a:gd name="connsiteY70" fmla="*/ 1967795 h 11439056"/>
              <a:gd name="connsiteX71" fmla="*/ 12520996 w 27435120"/>
              <a:gd name="connsiteY71" fmla="*/ 2206441 h 11439056"/>
              <a:gd name="connsiteX72" fmla="*/ 12867931 w 27435120"/>
              <a:gd name="connsiteY72" fmla="*/ 2445087 h 11439056"/>
              <a:gd name="connsiteX73" fmla="*/ 13195682 w 27435120"/>
              <a:gd name="connsiteY73" fmla="*/ 3108557 h 11439056"/>
              <a:gd name="connsiteX74" fmla="*/ 13242045 w 27435120"/>
              <a:gd name="connsiteY74" fmla="*/ 3645087 h 11439056"/>
              <a:gd name="connsiteX75" fmla="*/ 13251639 w 27435120"/>
              <a:gd name="connsiteY75" fmla="*/ 4328866 h 11439056"/>
              <a:gd name="connsiteX76" fmla="*/ 13280416 w 27435120"/>
              <a:gd name="connsiteY76" fmla="*/ 4408415 h 11439056"/>
              <a:gd name="connsiteX77" fmla="*/ 13317188 w 27435120"/>
              <a:gd name="connsiteY77" fmla="*/ 4339022 h 11439056"/>
              <a:gd name="connsiteX78" fmla="*/ 13617758 w 27435120"/>
              <a:gd name="connsiteY78" fmla="*/ 3179643 h 11439056"/>
              <a:gd name="connsiteX79" fmla="*/ 13654530 w 27435120"/>
              <a:gd name="connsiteY79" fmla="*/ 3039163 h 11439056"/>
              <a:gd name="connsiteX80" fmla="*/ 13833593 w 27435120"/>
              <a:gd name="connsiteY80" fmla="*/ 2990080 h 11439056"/>
              <a:gd name="connsiteX81" fmla="*/ 14039836 w 27435120"/>
              <a:gd name="connsiteY81" fmla="*/ 2961307 h 11439056"/>
              <a:gd name="connsiteX82" fmla="*/ 14479500 w 27435120"/>
              <a:gd name="connsiteY82" fmla="*/ 2524636 h 11439056"/>
              <a:gd name="connsiteX83" fmla="*/ 14724113 w 27435120"/>
              <a:gd name="connsiteY83" fmla="*/ 2533098 h 11439056"/>
              <a:gd name="connsiteX84" fmla="*/ 14901577 w 27435120"/>
              <a:gd name="connsiteY84" fmla="*/ 2553409 h 11439056"/>
              <a:gd name="connsiteX85" fmla="*/ 15398797 w 27435120"/>
              <a:gd name="connsiteY85" fmla="*/ 2504325 h 11439056"/>
              <a:gd name="connsiteX86" fmla="*/ 15744133 w 27435120"/>
              <a:gd name="connsiteY86" fmla="*/ 2702351 h 11439056"/>
              <a:gd name="connsiteX87" fmla="*/ 15959969 w 27435120"/>
              <a:gd name="connsiteY87" fmla="*/ 2692196 h 11439056"/>
              <a:gd name="connsiteX88" fmla="*/ 16139032 w 27435120"/>
              <a:gd name="connsiteY88" fmla="*/ 2583874 h 11439056"/>
              <a:gd name="connsiteX89" fmla="*/ 16297311 w 27435120"/>
              <a:gd name="connsiteY89" fmla="*/ 2771744 h 11439056"/>
              <a:gd name="connsiteX90" fmla="*/ 16541925 w 27435120"/>
              <a:gd name="connsiteY90" fmla="*/ 3059473 h 11439056"/>
              <a:gd name="connsiteX91" fmla="*/ 16700203 w 27435120"/>
              <a:gd name="connsiteY91" fmla="*/ 3179643 h 11439056"/>
              <a:gd name="connsiteX92" fmla="*/ 17075915 w 27435120"/>
              <a:gd name="connsiteY92" fmla="*/ 3575693 h 11439056"/>
              <a:gd name="connsiteX93" fmla="*/ 17187831 w 27435120"/>
              <a:gd name="connsiteY93" fmla="*/ 3863422 h 11439056"/>
              <a:gd name="connsiteX94" fmla="*/ 17253381 w 27435120"/>
              <a:gd name="connsiteY94" fmla="*/ 3981899 h 11439056"/>
              <a:gd name="connsiteX95" fmla="*/ 17347709 w 27435120"/>
              <a:gd name="connsiteY95" fmla="*/ 3922661 h 11439056"/>
              <a:gd name="connsiteX96" fmla="*/ 17777779 w 27435120"/>
              <a:gd name="connsiteY96" fmla="*/ 3367513 h 11439056"/>
              <a:gd name="connsiteX97" fmla="*/ 17872107 w 27435120"/>
              <a:gd name="connsiteY97" fmla="*/ 3089939 h 11439056"/>
              <a:gd name="connsiteX98" fmla="*/ 18153493 w 27435120"/>
              <a:gd name="connsiteY98" fmla="*/ 1592055 h 11439056"/>
              <a:gd name="connsiteX99" fmla="*/ 18444471 w 27435120"/>
              <a:gd name="connsiteY99" fmla="*/ 757640 h 11439056"/>
              <a:gd name="connsiteX100" fmla="*/ 18949685 w 27435120"/>
              <a:gd name="connsiteY100" fmla="*/ 510532 h 11439056"/>
              <a:gd name="connsiteX101" fmla="*/ 19119155 w 27435120"/>
              <a:gd name="connsiteY101" fmla="*/ 728867 h 11439056"/>
              <a:gd name="connsiteX102" fmla="*/ 19071191 w 27435120"/>
              <a:gd name="connsiteY102" fmla="*/ 877809 h 11439056"/>
              <a:gd name="connsiteX103" fmla="*/ 19184705 w 27435120"/>
              <a:gd name="connsiteY103" fmla="*/ 957358 h 11439056"/>
              <a:gd name="connsiteX104" fmla="*/ 19226273 w 27435120"/>
              <a:gd name="connsiteY104" fmla="*/ 947203 h 11439056"/>
              <a:gd name="connsiteX105" fmla="*/ 19260701 w 27435120"/>
              <a:gd name="connsiteY105" fmla="*/ 938792 h 11439056"/>
              <a:gd name="connsiteX106" fmla="*/ 19297819 w 27435120"/>
              <a:gd name="connsiteY106" fmla="*/ 1014692 h 11439056"/>
              <a:gd name="connsiteX107" fmla="*/ 19342983 w 27435120"/>
              <a:gd name="connsiteY107" fmla="*/ 1085990 h 11439056"/>
              <a:gd name="connsiteX108" fmla="*/ 19381355 w 27435120"/>
              <a:gd name="connsiteY108" fmla="*/ 1412647 h 11439056"/>
              <a:gd name="connsiteX109" fmla="*/ 19334989 w 27435120"/>
              <a:gd name="connsiteY109" fmla="*/ 1432957 h 11439056"/>
              <a:gd name="connsiteX110" fmla="*/ 19325397 w 27435120"/>
              <a:gd name="connsiteY110" fmla="*/ 1453268 h 11439056"/>
              <a:gd name="connsiteX111" fmla="*/ 19381355 w 27435120"/>
              <a:gd name="connsiteY111" fmla="*/ 1412647 h 11439056"/>
              <a:gd name="connsiteX112" fmla="*/ 19597189 w 27435120"/>
              <a:gd name="connsiteY112" fmla="*/ 1333098 h 11439056"/>
              <a:gd name="connsiteX113" fmla="*/ 19709103 w 27435120"/>
              <a:gd name="connsiteY113" fmla="*/ 1630983 h 11439056"/>
              <a:gd name="connsiteX114" fmla="*/ 19728289 w 27435120"/>
              <a:gd name="connsiteY114" fmla="*/ 1810390 h 11439056"/>
              <a:gd name="connsiteX115" fmla="*/ 19821019 w 27435120"/>
              <a:gd name="connsiteY115" fmla="*/ 2673578 h 11439056"/>
              <a:gd name="connsiteX116" fmla="*/ 19821019 w 27435120"/>
              <a:gd name="connsiteY116" fmla="*/ 3287964 h 11439056"/>
              <a:gd name="connsiteX117" fmla="*/ 19952119 w 27435120"/>
              <a:gd name="connsiteY117" fmla="*/ 3516455 h 11439056"/>
              <a:gd name="connsiteX118" fmla="*/ 20458931 w 27435120"/>
              <a:gd name="connsiteY118" fmla="*/ 3575693 h 11439056"/>
              <a:gd name="connsiteX119" fmla="*/ 20759501 w 27435120"/>
              <a:gd name="connsiteY119" fmla="*/ 3377668 h 11439056"/>
              <a:gd name="connsiteX120" fmla="*/ 20927373 w 27435120"/>
              <a:gd name="connsiteY120" fmla="*/ 3267654 h 11439056"/>
              <a:gd name="connsiteX121" fmla="*/ 21235937 w 27435120"/>
              <a:gd name="connsiteY121" fmla="*/ 3308274 h 11439056"/>
              <a:gd name="connsiteX122" fmla="*/ 21395815 w 27435120"/>
              <a:gd name="connsiteY122" fmla="*/ 3347202 h 11439056"/>
              <a:gd name="connsiteX123" fmla="*/ 22548535 w 27435120"/>
              <a:gd name="connsiteY123" fmla="*/ 3763563 h 11439056"/>
              <a:gd name="connsiteX124" fmla="*/ 22839511 w 27435120"/>
              <a:gd name="connsiteY124" fmla="*/ 3873578 h 11439056"/>
              <a:gd name="connsiteX125" fmla="*/ 23400683 w 27435120"/>
              <a:gd name="connsiteY125" fmla="*/ 3753408 h 11439056"/>
              <a:gd name="connsiteX126" fmla="*/ 23944267 w 27435120"/>
              <a:gd name="connsiteY126" fmla="*/ 3596004 h 11439056"/>
              <a:gd name="connsiteX127" fmla="*/ 24075367 w 27435120"/>
              <a:gd name="connsiteY127" fmla="*/ 3575693 h 11439056"/>
              <a:gd name="connsiteX128" fmla="*/ 24535815 w 27435120"/>
              <a:gd name="connsiteY128" fmla="*/ 3426751 h 11439056"/>
              <a:gd name="connsiteX129" fmla="*/ 24713281 w 27435120"/>
              <a:gd name="connsiteY129" fmla="*/ 3257499 h 11439056"/>
              <a:gd name="connsiteX130" fmla="*/ 24778831 w 27435120"/>
              <a:gd name="connsiteY130" fmla="*/ 3228726 h 11439056"/>
              <a:gd name="connsiteX131" fmla="*/ 25088993 w 27435120"/>
              <a:gd name="connsiteY131" fmla="*/ 3318430 h 11439056"/>
              <a:gd name="connsiteX132" fmla="*/ 25322415 w 27435120"/>
              <a:gd name="connsiteY132" fmla="*/ 3318430 h 11439056"/>
              <a:gd name="connsiteX133" fmla="*/ 26033871 w 27435120"/>
              <a:gd name="connsiteY133" fmla="*/ 3089939 h 11439056"/>
              <a:gd name="connsiteX134" fmla="*/ 26062649 w 27435120"/>
              <a:gd name="connsiteY134" fmla="*/ 3089939 h 11439056"/>
              <a:gd name="connsiteX135" fmla="*/ 26288077 w 27435120"/>
              <a:gd name="connsiteY135" fmla="*/ 3128867 h 11439056"/>
              <a:gd name="connsiteX136" fmla="*/ 26184157 w 27435120"/>
              <a:gd name="connsiteY136" fmla="*/ 3347202 h 11439056"/>
              <a:gd name="connsiteX137" fmla="*/ 26128199 w 27435120"/>
              <a:gd name="connsiteY137" fmla="*/ 3655242 h 11439056"/>
              <a:gd name="connsiteX138" fmla="*/ 26137791 w 27435120"/>
              <a:gd name="connsiteY138" fmla="*/ 3981899 h 11439056"/>
              <a:gd name="connsiteX139" fmla="*/ 26579055 w 27435120"/>
              <a:gd name="connsiteY139" fmla="*/ 4240855 h 11439056"/>
              <a:gd name="connsiteX140" fmla="*/ 26719747 w 27435120"/>
              <a:gd name="connsiteY140" fmla="*/ 4647061 h 11439056"/>
              <a:gd name="connsiteX141" fmla="*/ 26662191 w 27435120"/>
              <a:gd name="connsiteY141" fmla="*/ 4855242 h 11439056"/>
              <a:gd name="connsiteX142" fmla="*/ 26635011 w 27435120"/>
              <a:gd name="connsiteY142" fmla="*/ 5014339 h 11439056"/>
              <a:gd name="connsiteX143" fmla="*/ 26906805 w 27435120"/>
              <a:gd name="connsiteY143" fmla="*/ 5469628 h 11439056"/>
              <a:gd name="connsiteX144" fmla="*/ 26981947 w 27435120"/>
              <a:gd name="connsiteY144" fmla="*/ 5539021 h 11439056"/>
              <a:gd name="connsiteX145" fmla="*/ 27356061 w 27435120"/>
              <a:gd name="connsiteY145" fmla="*/ 5737047 h 11439056"/>
              <a:gd name="connsiteX146" fmla="*/ 27384839 w 27435120"/>
              <a:gd name="connsiteY146" fmla="*/ 5924917 h 11439056"/>
              <a:gd name="connsiteX147" fmla="*/ 27280919 w 27435120"/>
              <a:gd name="connsiteY147" fmla="*/ 6629007 h 11439056"/>
              <a:gd name="connsiteX148" fmla="*/ 27234553 w 27435120"/>
              <a:gd name="connsiteY148" fmla="*/ 6867653 h 11439056"/>
              <a:gd name="connsiteX149" fmla="*/ 26858841 w 27435120"/>
              <a:gd name="connsiteY149" fmla="*/ 7492194 h 11439056"/>
              <a:gd name="connsiteX150" fmla="*/ 26334441 w 27435120"/>
              <a:gd name="connsiteY150" fmla="*/ 8067653 h 11439056"/>
              <a:gd name="connsiteX151" fmla="*/ 26043463 w 27435120"/>
              <a:gd name="connsiteY151" fmla="*/ 8316454 h 11439056"/>
              <a:gd name="connsiteX152" fmla="*/ 25659757 w 27435120"/>
              <a:gd name="connsiteY152" fmla="*/ 8365537 h 11439056"/>
              <a:gd name="connsiteX153" fmla="*/ 25162537 w 27435120"/>
              <a:gd name="connsiteY153" fmla="*/ 8563562 h 11439056"/>
              <a:gd name="connsiteX154" fmla="*/ 24965887 w 27435120"/>
              <a:gd name="connsiteY154" fmla="*/ 8602490 h 11439056"/>
              <a:gd name="connsiteX155" fmla="*/ 24470265 w 27435120"/>
              <a:gd name="connsiteY155" fmla="*/ 8543252 h 11439056"/>
              <a:gd name="connsiteX156" fmla="*/ 23953861 w 27435120"/>
              <a:gd name="connsiteY156" fmla="*/ 8622800 h 11439056"/>
              <a:gd name="connsiteX157" fmla="*/ 23570153 w 27435120"/>
              <a:gd name="connsiteY157" fmla="*/ 8781898 h 11439056"/>
              <a:gd name="connsiteX158" fmla="*/ 23204033 w 27435120"/>
              <a:gd name="connsiteY158" fmla="*/ 8990078 h 11439056"/>
              <a:gd name="connsiteX159" fmla="*/ 23485419 w 27435120"/>
              <a:gd name="connsiteY159" fmla="*/ 8722659 h 11439056"/>
              <a:gd name="connsiteX160" fmla="*/ 23766803 w 27435120"/>
              <a:gd name="connsiteY160" fmla="*/ 8445085 h 11439056"/>
              <a:gd name="connsiteX161" fmla="*/ 23813167 w 27435120"/>
              <a:gd name="connsiteY161" fmla="*/ 8275833 h 11439056"/>
              <a:gd name="connsiteX162" fmla="*/ 23766803 w 27435120"/>
              <a:gd name="connsiteY162" fmla="*/ 8265678 h 11439056"/>
              <a:gd name="connsiteX163" fmla="*/ 23766803 w 27435120"/>
              <a:gd name="connsiteY163" fmla="*/ 8445085 h 11439056"/>
              <a:gd name="connsiteX164" fmla="*/ 23128891 w 27435120"/>
              <a:gd name="connsiteY164" fmla="*/ 8445085 h 11439056"/>
              <a:gd name="connsiteX165" fmla="*/ 22529349 w 27435120"/>
              <a:gd name="connsiteY165" fmla="*/ 8771743 h 11439056"/>
              <a:gd name="connsiteX166" fmla="*/ 22295927 w 27435120"/>
              <a:gd name="connsiteY166" fmla="*/ 8871601 h 11439056"/>
              <a:gd name="connsiteX167" fmla="*/ 21845071 w 27435120"/>
              <a:gd name="connsiteY167" fmla="*/ 8682039 h 11439056"/>
              <a:gd name="connsiteX168" fmla="*/ 21470957 w 27435120"/>
              <a:gd name="connsiteY168" fmla="*/ 8414620 h 11439056"/>
              <a:gd name="connsiteX169" fmla="*/ 21376629 w 27435120"/>
              <a:gd name="connsiteY169" fmla="*/ 8375692 h 11439056"/>
              <a:gd name="connsiteX170" fmla="*/ 21048881 w 27435120"/>
              <a:gd name="connsiteY170" fmla="*/ 7949176 h 11439056"/>
              <a:gd name="connsiteX171" fmla="*/ 21002515 w 27435120"/>
              <a:gd name="connsiteY171" fmla="*/ 7412646 h 11439056"/>
              <a:gd name="connsiteX172" fmla="*/ 20534073 w 27435120"/>
              <a:gd name="connsiteY172" fmla="*/ 6965819 h 11439056"/>
              <a:gd name="connsiteX173" fmla="*/ 20383789 w 27435120"/>
              <a:gd name="connsiteY173" fmla="*/ 7085989 h 11439056"/>
              <a:gd name="connsiteX174" fmla="*/ 20177545 w 27435120"/>
              <a:gd name="connsiteY174" fmla="*/ 7620826 h 11439056"/>
              <a:gd name="connsiteX175" fmla="*/ 20187139 w 27435120"/>
              <a:gd name="connsiteY175" fmla="*/ 7820544 h 11439056"/>
              <a:gd name="connsiteX176" fmla="*/ 20214317 w 27435120"/>
              <a:gd name="connsiteY176" fmla="*/ 8445085 h 11439056"/>
              <a:gd name="connsiteX177" fmla="*/ 20102403 w 27435120"/>
              <a:gd name="connsiteY177" fmla="*/ 8514479 h 11439056"/>
              <a:gd name="connsiteX178" fmla="*/ 19915347 w 27435120"/>
              <a:gd name="connsiteY178" fmla="*/ 8385847 h 11439056"/>
              <a:gd name="connsiteX179" fmla="*/ 19568411 w 27435120"/>
              <a:gd name="connsiteY179" fmla="*/ 8404465 h 11439056"/>
              <a:gd name="connsiteX180" fmla="*/ 19502861 w 27435120"/>
              <a:gd name="connsiteY180" fmla="*/ 8385847 h 11439056"/>
              <a:gd name="connsiteX181" fmla="*/ 19165519 w 27435120"/>
              <a:gd name="connsiteY181" fmla="*/ 8157356 h 11439056"/>
              <a:gd name="connsiteX182" fmla="*/ 19061599 w 27435120"/>
              <a:gd name="connsiteY182" fmla="*/ 8245368 h 11439056"/>
              <a:gd name="connsiteX183" fmla="*/ 18772219 w 27435120"/>
              <a:gd name="connsiteY183" fmla="*/ 8959613 h 11439056"/>
              <a:gd name="connsiteX184" fmla="*/ 18602749 w 27435120"/>
              <a:gd name="connsiteY184" fmla="*/ 9249034 h 11439056"/>
              <a:gd name="connsiteX185" fmla="*/ 18153493 w 27435120"/>
              <a:gd name="connsiteY185" fmla="*/ 9614620 h 11439056"/>
              <a:gd name="connsiteX186" fmla="*/ 17806557 w 27435120"/>
              <a:gd name="connsiteY186" fmla="*/ 9724634 h 11439056"/>
              <a:gd name="connsiteX187" fmla="*/ 17581129 w 27435120"/>
              <a:gd name="connsiteY187" fmla="*/ 9645085 h 11439056"/>
              <a:gd name="connsiteX188" fmla="*/ 17027953 w 27435120"/>
              <a:gd name="connsiteY188" fmla="*/ 9228724 h 11439056"/>
              <a:gd name="connsiteX189" fmla="*/ 16850489 w 27435120"/>
              <a:gd name="connsiteY189" fmla="*/ 9089937 h 11439056"/>
              <a:gd name="connsiteX190" fmla="*/ 16493961 w 27435120"/>
              <a:gd name="connsiteY190" fmla="*/ 8891912 h 11439056"/>
              <a:gd name="connsiteX191" fmla="*/ 16156618 w 27435120"/>
              <a:gd name="connsiteY191" fmla="*/ 8643111 h 11439056"/>
              <a:gd name="connsiteX192" fmla="*/ 15875233 w 27435120"/>
              <a:gd name="connsiteY192" fmla="*/ 7998259 h 11439056"/>
              <a:gd name="connsiteX193" fmla="*/ 15753726 w 27435120"/>
              <a:gd name="connsiteY193" fmla="*/ 7849317 h 11439056"/>
              <a:gd name="connsiteX194" fmla="*/ 15603441 w 27435120"/>
              <a:gd name="connsiteY194" fmla="*/ 7977949 h 11439056"/>
              <a:gd name="connsiteX195" fmla="*/ 15576262 w 27435120"/>
              <a:gd name="connsiteY195" fmla="*/ 8206440 h 11439056"/>
              <a:gd name="connsiteX196" fmla="*/ 15613034 w 27435120"/>
              <a:gd name="connsiteY196" fmla="*/ 8663421 h 11439056"/>
              <a:gd name="connsiteX197" fmla="*/ 15772911 w 27435120"/>
              <a:gd name="connsiteY197" fmla="*/ 9228724 h 11439056"/>
              <a:gd name="connsiteX198" fmla="*/ 15838461 w 27435120"/>
              <a:gd name="connsiteY198" fmla="*/ 9614620 h 11439056"/>
              <a:gd name="connsiteX199" fmla="*/ 15894419 w 27435120"/>
              <a:gd name="connsiteY199" fmla="*/ 10279782 h 11439056"/>
              <a:gd name="connsiteX200" fmla="*/ 15998339 w 27435120"/>
              <a:gd name="connsiteY200" fmla="*/ 10369486 h 11439056"/>
              <a:gd name="connsiteX201" fmla="*/ 15904011 w 27435120"/>
              <a:gd name="connsiteY201" fmla="*/ 10616594 h 11439056"/>
              <a:gd name="connsiteX202" fmla="*/ 15884826 w 27435120"/>
              <a:gd name="connsiteY202" fmla="*/ 10904323 h 11439056"/>
              <a:gd name="connsiteX203" fmla="*/ 15884826 w 27435120"/>
              <a:gd name="connsiteY203" fmla="*/ 11063420 h 11439056"/>
              <a:gd name="connsiteX204" fmla="*/ 15828869 w 27435120"/>
              <a:gd name="connsiteY204" fmla="*/ 11330839 h 11439056"/>
              <a:gd name="connsiteX205" fmla="*/ 15763319 w 27435120"/>
              <a:gd name="connsiteY205" fmla="*/ 11410388 h 11439056"/>
              <a:gd name="connsiteX206" fmla="*/ 15425977 w 27435120"/>
              <a:gd name="connsiteY206" fmla="*/ 11261446 h 11439056"/>
              <a:gd name="connsiteX207" fmla="*/ 15370019 w 27435120"/>
              <a:gd name="connsiteY207" fmla="*/ 11004182 h 11439056"/>
              <a:gd name="connsiteX208" fmla="*/ 15154184 w 27435120"/>
              <a:gd name="connsiteY208" fmla="*/ 10924633 h 11439056"/>
              <a:gd name="connsiteX209" fmla="*/ 15061455 w 27435120"/>
              <a:gd name="connsiteY209" fmla="*/ 10963562 h 11439056"/>
              <a:gd name="connsiteX210" fmla="*/ 15079042 w 27435120"/>
              <a:gd name="connsiteY210" fmla="*/ 10855240 h 11439056"/>
              <a:gd name="connsiteX211" fmla="*/ 15127005 w 27435120"/>
              <a:gd name="connsiteY211" fmla="*/ 10745226 h 11439056"/>
              <a:gd name="connsiteX212" fmla="*/ 15117412 w 27435120"/>
              <a:gd name="connsiteY212" fmla="*/ 10696143 h 11439056"/>
              <a:gd name="connsiteX213" fmla="*/ 15042270 w 27435120"/>
              <a:gd name="connsiteY213" fmla="*/ 10696143 h 11439056"/>
              <a:gd name="connsiteX214" fmla="*/ 14872799 w 27435120"/>
              <a:gd name="connsiteY214" fmla="*/ 10973717 h 11439056"/>
              <a:gd name="connsiteX215" fmla="*/ 14648970 w 27435120"/>
              <a:gd name="connsiteY215" fmla="*/ 10745226 h 11439056"/>
              <a:gd name="connsiteX216" fmla="*/ 14573828 w 27435120"/>
              <a:gd name="connsiteY216" fmla="*/ 10328865 h 11439056"/>
              <a:gd name="connsiteX217" fmla="*/ 14508278 w 27435120"/>
              <a:gd name="connsiteY217" fmla="*/ 9942969 h 11439056"/>
              <a:gd name="connsiteX218" fmla="*/ 14404357 w 27435120"/>
              <a:gd name="connsiteY218" fmla="*/ 9773717 h 11439056"/>
              <a:gd name="connsiteX219" fmla="*/ 14263665 w 27435120"/>
              <a:gd name="connsiteY219" fmla="*/ 9069627 h 11439056"/>
              <a:gd name="connsiteX220" fmla="*/ 13945508 w 27435120"/>
              <a:gd name="connsiteY220" fmla="*/ 8643111 h 11439056"/>
              <a:gd name="connsiteX221" fmla="*/ 13860773 w 27435120"/>
              <a:gd name="connsiteY221" fmla="*/ 8473858 h 11439056"/>
              <a:gd name="connsiteX222" fmla="*/ 13683308 w 27435120"/>
              <a:gd name="connsiteY222" fmla="*/ 8275833 h 11439056"/>
              <a:gd name="connsiteX223" fmla="*/ 13421108 w 27435120"/>
              <a:gd name="connsiteY223" fmla="*/ 8534789 h 11439056"/>
              <a:gd name="connsiteX224" fmla="*/ 13411516 w 27435120"/>
              <a:gd name="connsiteY224" fmla="*/ 8951150 h 11439056"/>
              <a:gd name="connsiteX225" fmla="*/ 13195682 w 27435120"/>
              <a:gd name="connsiteY225" fmla="*/ 9902349 h 11439056"/>
              <a:gd name="connsiteX226" fmla="*/ 13101354 w 27435120"/>
              <a:gd name="connsiteY226" fmla="*/ 10151150 h 11439056"/>
              <a:gd name="connsiteX227" fmla="*/ 12671281 w 27435120"/>
              <a:gd name="connsiteY227" fmla="*/ 10220543 h 11439056"/>
              <a:gd name="connsiteX228" fmla="*/ 12501811 w 27435120"/>
              <a:gd name="connsiteY228" fmla="*/ 10071601 h 11439056"/>
              <a:gd name="connsiteX229" fmla="*/ 12314755 w 27435120"/>
              <a:gd name="connsiteY229" fmla="*/ 10071601 h 11439056"/>
              <a:gd name="connsiteX230" fmla="*/ 12212432 w 27435120"/>
              <a:gd name="connsiteY230" fmla="*/ 10051291 h 11439056"/>
              <a:gd name="connsiteX231" fmla="*/ 12006191 w 27435120"/>
              <a:gd name="connsiteY231" fmla="*/ 9565536 h 11439056"/>
              <a:gd name="connsiteX232" fmla="*/ 11726403 w 27435120"/>
              <a:gd name="connsiteY232" fmla="*/ 7581898 h 11439056"/>
              <a:gd name="connsiteX233" fmla="*/ 11688033 w 27435120"/>
              <a:gd name="connsiteY233" fmla="*/ 7314479 h 11439056"/>
              <a:gd name="connsiteX234" fmla="*/ 11566526 w 27435120"/>
              <a:gd name="connsiteY234" fmla="*/ 7571743 h 11439056"/>
              <a:gd name="connsiteX235" fmla="*/ 11500976 w 27435120"/>
              <a:gd name="connsiteY235" fmla="*/ 7959331 h 11439056"/>
              <a:gd name="connsiteX236" fmla="*/ 11406648 w 27435120"/>
              <a:gd name="connsiteY236" fmla="*/ 9326891 h 11439056"/>
              <a:gd name="connsiteX237" fmla="*/ 11398654 w 27435120"/>
              <a:gd name="connsiteY237" fmla="*/ 9753407 h 11439056"/>
              <a:gd name="connsiteX238" fmla="*/ 11379469 w 27435120"/>
              <a:gd name="connsiteY238" fmla="*/ 9953125 h 11439056"/>
              <a:gd name="connsiteX239" fmla="*/ 11182819 w 27435120"/>
              <a:gd name="connsiteY239" fmla="*/ 10071601 h 11439056"/>
              <a:gd name="connsiteX240" fmla="*/ 10573685 w 27435120"/>
              <a:gd name="connsiteY240" fmla="*/ 9814338 h 11439056"/>
              <a:gd name="connsiteX241" fmla="*/ 10311485 w 27435120"/>
              <a:gd name="connsiteY241" fmla="*/ 9744944 h 11439056"/>
              <a:gd name="connsiteX242" fmla="*/ 9823857 w 27435120"/>
              <a:gd name="connsiteY242" fmla="*/ 9298118 h 11439056"/>
              <a:gd name="connsiteX243" fmla="*/ 9748716 w 27435120"/>
              <a:gd name="connsiteY243" fmla="*/ 8881757 h 11439056"/>
              <a:gd name="connsiteX244" fmla="*/ 9711943 w 27435120"/>
              <a:gd name="connsiteY244" fmla="*/ 8841136 h 11439056"/>
              <a:gd name="connsiteX245" fmla="*/ 9663979 w 27435120"/>
              <a:gd name="connsiteY245" fmla="*/ 8900374 h 11439056"/>
              <a:gd name="connsiteX246" fmla="*/ 9644794 w 27435120"/>
              <a:gd name="connsiteY246" fmla="*/ 9447060 h 11439056"/>
              <a:gd name="connsiteX247" fmla="*/ 9636801 w 27435120"/>
              <a:gd name="connsiteY247" fmla="*/ 9744944 h 11439056"/>
              <a:gd name="connsiteX248" fmla="*/ 9307452 w 27435120"/>
              <a:gd name="connsiteY248" fmla="*/ 10071601 h 11439056"/>
              <a:gd name="connsiteX249" fmla="*/ 8896567 w 27435120"/>
              <a:gd name="connsiteY249" fmla="*/ 9912504 h 11439056"/>
              <a:gd name="connsiteX250" fmla="*/ 8680731 w 27435120"/>
              <a:gd name="connsiteY250" fmla="*/ 9804182 h 11439056"/>
              <a:gd name="connsiteX251" fmla="*/ 8324203 w 27435120"/>
              <a:gd name="connsiteY251" fmla="*/ 9614620 h 11439056"/>
              <a:gd name="connsiteX252" fmla="*/ 8146739 w 27435120"/>
              <a:gd name="connsiteY252" fmla="*/ 9387821 h 11439056"/>
              <a:gd name="connsiteX253" fmla="*/ 7940497 w 27435120"/>
              <a:gd name="connsiteY253" fmla="*/ 9447060 h 11439056"/>
              <a:gd name="connsiteX254" fmla="*/ 7865354 w 27435120"/>
              <a:gd name="connsiteY254" fmla="*/ 9873576 h 11439056"/>
              <a:gd name="connsiteX255" fmla="*/ 7715069 w 27435120"/>
              <a:gd name="connsiteY255" fmla="*/ 9992053 h 11439056"/>
              <a:gd name="connsiteX256" fmla="*/ 7472055 w 27435120"/>
              <a:gd name="connsiteY256" fmla="*/ 9932814 h 11439056"/>
              <a:gd name="connsiteX257" fmla="*/ 7086749 w 27435120"/>
              <a:gd name="connsiteY257" fmla="*/ 9634930 h 11439056"/>
              <a:gd name="connsiteX258" fmla="*/ 6955650 w 27435120"/>
              <a:gd name="connsiteY258" fmla="*/ 9308273 h 11439056"/>
              <a:gd name="connsiteX259" fmla="*/ 6814957 w 27435120"/>
              <a:gd name="connsiteY259" fmla="*/ 9604465 h 11439056"/>
              <a:gd name="connsiteX260" fmla="*/ 6778185 w 27435120"/>
              <a:gd name="connsiteY260" fmla="*/ 9645085 h 11439056"/>
              <a:gd name="connsiteX261" fmla="*/ 6730222 w 27435120"/>
              <a:gd name="connsiteY261" fmla="*/ 9575692 h 11439056"/>
              <a:gd name="connsiteX262" fmla="*/ 6356108 w 27435120"/>
              <a:gd name="connsiteY262" fmla="*/ 9089937 h 11439056"/>
              <a:gd name="connsiteX263" fmla="*/ 6037951 w 27435120"/>
              <a:gd name="connsiteY263" fmla="*/ 7630981 h 11439056"/>
              <a:gd name="connsiteX264" fmla="*/ 5775751 w 27435120"/>
              <a:gd name="connsiteY264" fmla="*/ 6163563 h 11439056"/>
              <a:gd name="connsiteX265" fmla="*/ 5700609 w 27435120"/>
              <a:gd name="connsiteY265" fmla="*/ 5963845 h 11439056"/>
              <a:gd name="connsiteX266" fmla="*/ 5513551 w 27435120"/>
              <a:gd name="connsiteY266" fmla="*/ 5945227 h 11439056"/>
              <a:gd name="connsiteX267" fmla="*/ 5419224 w 27435120"/>
              <a:gd name="connsiteY267" fmla="*/ 6094169 h 11439056"/>
              <a:gd name="connsiteX268" fmla="*/ 5118653 w 27435120"/>
              <a:gd name="connsiteY268" fmla="*/ 6569769 h 11439056"/>
              <a:gd name="connsiteX269" fmla="*/ 5072288 w 27435120"/>
              <a:gd name="connsiteY269" fmla="*/ 6957357 h 11439056"/>
              <a:gd name="connsiteX270" fmla="*/ 5091474 w 27435120"/>
              <a:gd name="connsiteY270" fmla="*/ 7314479 h 11439056"/>
              <a:gd name="connsiteX271" fmla="*/ 5062696 w 27435120"/>
              <a:gd name="connsiteY271" fmla="*/ 7363563 h 11439056"/>
              <a:gd name="connsiteX272" fmla="*/ 5025924 w 27435120"/>
              <a:gd name="connsiteY272" fmla="*/ 7314479 h 11439056"/>
              <a:gd name="connsiteX273" fmla="*/ 4922003 w 27435120"/>
              <a:gd name="connsiteY273" fmla="*/ 6877808 h 11439056"/>
              <a:gd name="connsiteX274" fmla="*/ 4790904 w 27435120"/>
              <a:gd name="connsiteY274" fmla="*/ 5875834 h 11439056"/>
              <a:gd name="connsiteX275" fmla="*/ 4744539 w 27435120"/>
              <a:gd name="connsiteY275" fmla="*/ 5806440 h 11439056"/>
              <a:gd name="connsiteX276" fmla="*/ 4698174 w 27435120"/>
              <a:gd name="connsiteY276" fmla="*/ 5865679 h 11439056"/>
              <a:gd name="connsiteX277" fmla="*/ 4631026 w 27435120"/>
              <a:gd name="connsiteY277" fmla="*/ 6688245 h 11439056"/>
              <a:gd name="connsiteX278" fmla="*/ 4575068 w 27435120"/>
              <a:gd name="connsiteY278" fmla="*/ 6808415 h 11439056"/>
              <a:gd name="connsiteX279" fmla="*/ 4482339 w 27435120"/>
              <a:gd name="connsiteY279" fmla="*/ 6688245 h 11439056"/>
              <a:gd name="connsiteX280" fmla="*/ 4416789 w 27435120"/>
              <a:gd name="connsiteY280" fmla="*/ 6371743 h 11439056"/>
              <a:gd name="connsiteX281" fmla="*/ 4359233 w 27435120"/>
              <a:gd name="connsiteY281" fmla="*/ 6312505 h 11439056"/>
              <a:gd name="connsiteX282" fmla="*/ 4303276 w 27435120"/>
              <a:gd name="connsiteY282" fmla="*/ 6371743 h 11439056"/>
              <a:gd name="connsiteX283" fmla="*/ 4135404 w 27435120"/>
              <a:gd name="connsiteY283" fmla="*/ 7343252 h 11439056"/>
              <a:gd name="connsiteX284" fmla="*/ 4013897 w 27435120"/>
              <a:gd name="connsiteY284" fmla="*/ 8563562 h 11439056"/>
              <a:gd name="connsiteX285" fmla="*/ 3611005 w 27435120"/>
              <a:gd name="connsiteY285" fmla="*/ 9218569 h 11439056"/>
              <a:gd name="connsiteX286" fmla="*/ 3422349 w 27435120"/>
              <a:gd name="connsiteY286" fmla="*/ 9249034 h 11439056"/>
              <a:gd name="connsiteX287" fmla="*/ 3385577 w 27435120"/>
              <a:gd name="connsiteY287" fmla="*/ 9089937 h 11439056"/>
              <a:gd name="connsiteX288" fmla="*/ 3216107 w 27435120"/>
              <a:gd name="connsiteY288" fmla="*/ 8632956 h 11439056"/>
              <a:gd name="connsiteX289" fmla="*/ 3085007 w 27435120"/>
              <a:gd name="connsiteY289" fmla="*/ 8653266 h 11439056"/>
              <a:gd name="connsiteX290" fmla="*/ 3009864 w 27435120"/>
              <a:gd name="connsiteY290" fmla="*/ 8841136 h 11439056"/>
              <a:gd name="connsiteX291" fmla="*/ 2861178 w 27435120"/>
              <a:gd name="connsiteY291" fmla="*/ 8871601 h 11439056"/>
              <a:gd name="connsiteX292" fmla="*/ 2841992 w 27435120"/>
              <a:gd name="connsiteY292" fmla="*/ 8742970 h 11439056"/>
              <a:gd name="connsiteX293" fmla="*/ 2757257 w 27435120"/>
              <a:gd name="connsiteY293" fmla="*/ 8563562 h 11439056"/>
              <a:gd name="connsiteX294" fmla="*/ 2738072 w 27435120"/>
              <a:gd name="connsiteY294" fmla="*/ 8434930 h 11439056"/>
              <a:gd name="connsiteX295" fmla="*/ 2766850 w 27435120"/>
              <a:gd name="connsiteY295" fmla="*/ 8106581 h 11439056"/>
              <a:gd name="connsiteX296" fmla="*/ 2701300 w 27435120"/>
              <a:gd name="connsiteY296" fmla="*/ 8047342 h 11439056"/>
              <a:gd name="connsiteX297" fmla="*/ 2579793 w 27435120"/>
              <a:gd name="connsiteY297" fmla="*/ 7998259 h 11439056"/>
              <a:gd name="connsiteX298" fmla="*/ 2419915 w 27435120"/>
              <a:gd name="connsiteY298" fmla="*/ 7730840 h 11439056"/>
              <a:gd name="connsiteX299" fmla="*/ 2504650 w 27435120"/>
              <a:gd name="connsiteY299" fmla="*/ 7602209 h 11439056"/>
              <a:gd name="connsiteX300" fmla="*/ 2298408 w 27435120"/>
              <a:gd name="connsiteY300" fmla="*/ 6063704 h 11439056"/>
              <a:gd name="connsiteX301" fmla="*/ 2213673 w 27435120"/>
              <a:gd name="connsiteY301" fmla="*/ 5628725 h 11439056"/>
              <a:gd name="connsiteX302" fmla="*/ 2148123 w 27435120"/>
              <a:gd name="connsiteY302" fmla="*/ 5340996 h 11439056"/>
              <a:gd name="connsiteX303" fmla="*/ 2063387 w 27435120"/>
              <a:gd name="connsiteY303" fmla="*/ 5281758 h 11439056"/>
              <a:gd name="connsiteX304" fmla="*/ 2007430 w 27435120"/>
              <a:gd name="connsiteY304" fmla="*/ 5330841 h 11439056"/>
              <a:gd name="connsiteX305" fmla="*/ 1951473 w 27435120"/>
              <a:gd name="connsiteY305" fmla="*/ 5569487 h 11439056"/>
              <a:gd name="connsiteX306" fmla="*/ 1652501 w 27435120"/>
              <a:gd name="connsiteY306" fmla="*/ 7849317 h 11439056"/>
              <a:gd name="connsiteX307" fmla="*/ 1538988 w 27435120"/>
              <a:gd name="connsiteY307" fmla="*/ 8742970 h 11439056"/>
              <a:gd name="connsiteX308" fmla="*/ 1407888 w 27435120"/>
              <a:gd name="connsiteY308" fmla="*/ 8792053 h 11439056"/>
              <a:gd name="connsiteX309" fmla="*/ 1332746 w 27435120"/>
              <a:gd name="connsiteY309" fmla="*/ 8812363 h 11439056"/>
              <a:gd name="connsiteX310" fmla="*/ 1201646 w 27435120"/>
              <a:gd name="connsiteY310" fmla="*/ 10120684 h 11439056"/>
              <a:gd name="connsiteX311" fmla="*/ 1174467 w 27435120"/>
              <a:gd name="connsiteY311" fmla="*/ 10418569 h 11439056"/>
              <a:gd name="connsiteX312" fmla="*/ 910668 w 27435120"/>
              <a:gd name="connsiteY312" fmla="*/ 10685988 h 11439056"/>
              <a:gd name="connsiteX313" fmla="*/ 630882 w 27435120"/>
              <a:gd name="connsiteY313" fmla="*/ 10796002 h 11439056"/>
              <a:gd name="connsiteX314" fmla="*/ 498183 w 27435120"/>
              <a:gd name="connsiteY314" fmla="*/ 10657215 h 11439056"/>
              <a:gd name="connsiteX315" fmla="*/ 526961 w 27435120"/>
              <a:gd name="connsiteY315" fmla="*/ 9853266 h 11439056"/>
              <a:gd name="connsiteX316" fmla="*/ 480597 w 27435120"/>
              <a:gd name="connsiteY316" fmla="*/ 9555381 h 11439056"/>
              <a:gd name="connsiteX317" fmla="*/ 471004 w 27435120"/>
              <a:gd name="connsiteY317" fmla="*/ 8802208 h 11439056"/>
              <a:gd name="connsiteX318" fmla="*/ 480597 w 27435120"/>
              <a:gd name="connsiteY318" fmla="*/ 8445085 h 11439056"/>
              <a:gd name="connsiteX319" fmla="*/ 330312 w 27435120"/>
              <a:gd name="connsiteY319" fmla="*/ 8463703 h 11439056"/>
              <a:gd name="connsiteX320" fmla="*/ 320719 w 27435120"/>
              <a:gd name="connsiteY320" fmla="*/ 8524634 h 11439056"/>
              <a:gd name="connsiteX321" fmla="*/ 359090 w 27435120"/>
              <a:gd name="connsiteY321" fmla="*/ 9753407 h 11439056"/>
              <a:gd name="connsiteX322" fmla="*/ 376676 w 27435120"/>
              <a:gd name="connsiteY322" fmla="*/ 10051291 h 11439056"/>
              <a:gd name="connsiteX323" fmla="*/ 283947 w 27435120"/>
              <a:gd name="connsiteY323" fmla="*/ 10110529 h 11439056"/>
              <a:gd name="connsiteX324" fmla="*/ 208805 w 27435120"/>
              <a:gd name="connsiteY324" fmla="*/ 10220543 h 11439056"/>
              <a:gd name="connsiteX325" fmla="*/ 170434 w 27435120"/>
              <a:gd name="connsiteY325" fmla="*/ 10289937 h 11439056"/>
              <a:gd name="connsiteX326" fmla="*/ 95291 w 27435120"/>
              <a:gd name="connsiteY326" fmla="*/ 10220543 h 11439056"/>
              <a:gd name="connsiteX327" fmla="*/ 95291 w 27435120"/>
              <a:gd name="connsiteY327" fmla="*/ 9624775 h 11439056"/>
              <a:gd name="connsiteX328" fmla="*/ 104884 w 27435120"/>
              <a:gd name="connsiteY328" fmla="*/ 8812363 h 11439056"/>
              <a:gd name="connsiteX329" fmla="*/ 124069 w 27435120"/>
              <a:gd name="connsiteY329" fmla="*/ 8316454 h 11439056"/>
              <a:gd name="connsiteX330" fmla="*/ 124069 w 27435120"/>
              <a:gd name="connsiteY330" fmla="*/ 7651292 h 11439056"/>
              <a:gd name="connsiteX331" fmla="*/ 104884 w 27435120"/>
              <a:gd name="connsiteY331" fmla="*/ 7512505 h 11439056"/>
              <a:gd name="connsiteX332" fmla="*/ 160841 w 27435120"/>
              <a:gd name="connsiteY332" fmla="*/ 6292195 h 11439056"/>
              <a:gd name="connsiteX333" fmla="*/ 255169 w 27435120"/>
              <a:gd name="connsiteY333" fmla="*/ 4736765 h 11439056"/>
              <a:gd name="connsiteX334" fmla="*/ 301534 w 27435120"/>
              <a:gd name="connsiteY334" fmla="*/ 2940997 h 11439056"/>
              <a:gd name="connsiteX335" fmla="*/ 293540 w 27435120"/>
              <a:gd name="connsiteY335" fmla="*/ 2653268 h 11439056"/>
              <a:gd name="connsiteX336" fmla="*/ 218397 w 27435120"/>
              <a:gd name="connsiteY336" fmla="*/ 2940997 h 11439056"/>
              <a:gd name="connsiteX337" fmla="*/ 199212 w 27435120"/>
              <a:gd name="connsiteY337" fmla="*/ 3149177 h 11439056"/>
              <a:gd name="connsiteX338" fmla="*/ 133662 w 27435120"/>
              <a:gd name="connsiteY338" fmla="*/ 4310249 h 11439056"/>
              <a:gd name="connsiteX339" fmla="*/ 95291 w 27435120"/>
              <a:gd name="connsiteY339" fmla="*/ 4518429 h 11439056"/>
              <a:gd name="connsiteX340" fmla="*/ 29741 w 27435120"/>
              <a:gd name="connsiteY340" fmla="*/ 4557357 h 11439056"/>
              <a:gd name="connsiteX341" fmla="*/ 2562 w 27435120"/>
              <a:gd name="connsiteY341" fmla="*/ 4487964 h 11439056"/>
              <a:gd name="connsiteX342" fmla="*/ 29741 w 27435120"/>
              <a:gd name="connsiteY342" fmla="*/ 3763563 h 11439056"/>
              <a:gd name="connsiteX343" fmla="*/ 87297 w 27435120"/>
              <a:gd name="connsiteY343" fmla="*/ 1908557 h 11439056"/>
              <a:gd name="connsiteX344" fmla="*/ 104884 w 27435120"/>
              <a:gd name="connsiteY344" fmla="*/ 1800235 h 11439056"/>
              <a:gd name="connsiteX345" fmla="*/ 170434 w 27435120"/>
              <a:gd name="connsiteY345" fmla="*/ 1908557 h 11439056"/>
              <a:gd name="connsiteX346" fmla="*/ 255169 w 27435120"/>
              <a:gd name="connsiteY346" fmla="*/ 2316455 h 11439056"/>
              <a:gd name="connsiteX347" fmla="*/ 264762 w 27435120"/>
              <a:gd name="connsiteY347" fmla="*/ 2375694 h 11439056"/>
              <a:gd name="connsiteX348" fmla="*/ 274354 w 27435120"/>
              <a:gd name="connsiteY348" fmla="*/ 2365538 h 11439056"/>
              <a:gd name="connsiteX349" fmla="*/ 255169 w 27435120"/>
              <a:gd name="connsiteY349" fmla="*/ 2316455 h 11439056"/>
              <a:gd name="connsiteX350" fmla="*/ 368682 w 27435120"/>
              <a:gd name="connsiteY350" fmla="*/ 1284015 h 11439056"/>
              <a:gd name="connsiteX351" fmla="*/ 386269 w 27435120"/>
              <a:gd name="connsiteY351" fmla="*/ 1016596 h 11439056"/>
              <a:gd name="connsiteX352" fmla="*/ 648469 w 27435120"/>
              <a:gd name="connsiteY352" fmla="*/ 877809 h 11439056"/>
              <a:gd name="connsiteX353" fmla="*/ 602104 w 27435120"/>
              <a:gd name="connsiteY353" fmla="*/ 906582 h 11439056"/>
              <a:gd name="connsiteX354" fmla="*/ 592511 w 27435120"/>
              <a:gd name="connsiteY354" fmla="*/ 926893 h 11439056"/>
              <a:gd name="connsiteX355" fmla="*/ 648469 w 27435120"/>
              <a:gd name="connsiteY355" fmla="*/ 877809 h 11439056"/>
              <a:gd name="connsiteX356" fmla="*/ 1136096 w 27435120"/>
              <a:gd name="connsiteY356" fmla="*/ 1502351 h 11439056"/>
              <a:gd name="connsiteX357" fmla="*/ 1492624 w 27435120"/>
              <a:gd name="connsiteY357" fmla="*/ 1869629 h 11439056"/>
              <a:gd name="connsiteX358" fmla="*/ 1698866 w 27435120"/>
              <a:gd name="connsiteY358" fmla="*/ 2018571 h 11439056"/>
              <a:gd name="connsiteX359" fmla="*/ 2130536 w 27435120"/>
              <a:gd name="connsiteY359" fmla="*/ 2285990 h 11439056"/>
              <a:gd name="connsiteX360" fmla="*/ 2373551 w 27435120"/>
              <a:gd name="connsiteY360" fmla="*/ 2306300 h 11439056"/>
              <a:gd name="connsiteX361" fmla="*/ 2861178 w 27435120"/>
              <a:gd name="connsiteY361" fmla="*/ 2583874 h 11439056"/>
              <a:gd name="connsiteX362" fmla="*/ 2992278 w 27435120"/>
              <a:gd name="connsiteY362" fmla="*/ 2910531 h 11439056"/>
              <a:gd name="connsiteX363" fmla="*/ 3123377 w 27435120"/>
              <a:gd name="connsiteY363" fmla="*/ 2890221 h 11439056"/>
              <a:gd name="connsiteX364" fmla="*/ 3347207 w 27435120"/>
              <a:gd name="connsiteY364" fmla="*/ 1818853 h 11439056"/>
              <a:gd name="connsiteX365" fmla="*/ 3684549 w 27435120"/>
              <a:gd name="connsiteY365" fmla="*/ 282041 h 11439056"/>
              <a:gd name="connsiteX366" fmla="*/ 3788469 w 27435120"/>
              <a:gd name="connsiteY366" fmla="*/ 104326 h 11439056"/>
              <a:gd name="connsiteX367" fmla="*/ 3962536 w 27435120"/>
              <a:gd name="connsiteY367" fmla="*/ 24 h 1143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Lst>
            <a:rect l="l" t="t" r="r" b="b"/>
            <a:pathLst>
              <a:path w="27435120" h="11439056">
                <a:moveTo>
                  <a:pt x="22113293" y="8728822"/>
                </a:moveTo>
                <a:cubicBezTo>
                  <a:pt x="22100477" y="8728266"/>
                  <a:pt x="22089685" y="8737470"/>
                  <a:pt x="22089685" y="8751432"/>
                </a:cubicBezTo>
                <a:cubicBezTo>
                  <a:pt x="22089685" y="8761587"/>
                  <a:pt x="22099277" y="8771743"/>
                  <a:pt x="22108871" y="8771743"/>
                </a:cubicBezTo>
                <a:cubicBezTo>
                  <a:pt x="22126457" y="8781898"/>
                  <a:pt x="22136049" y="8771743"/>
                  <a:pt x="22136049" y="8751432"/>
                </a:cubicBezTo>
                <a:cubicBezTo>
                  <a:pt x="22136049" y="8742970"/>
                  <a:pt x="22126457" y="8732815"/>
                  <a:pt x="22126457" y="8732815"/>
                </a:cubicBezTo>
                <a:cubicBezTo>
                  <a:pt x="22122061" y="8730276"/>
                  <a:pt x="22117565" y="8729006"/>
                  <a:pt x="22113293" y="8728822"/>
                </a:cubicBezTo>
                <a:close/>
                <a:moveTo>
                  <a:pt x="26635011" y="7541278"/>
                </a:moveTo>
                <a:cubicBezTo>
                  <a:pt x="26503911" y="7571743"/>
                  <a:pt x="26428769" y="7671602"/>
                  <a:pt x="26344035" y="7769768"/>
                </a:cubicBezTo>
                <a:cubicBezTo>
                  <a:pt x="26334441" y="7779924"/>
                  <a:pt x="26315257" y="7829007"/>
                  <a:pt x="26324849" y="7839162"/>
                </a:cubicBezTo>
                <a:cubicBezTo>
                  <a:pt x="26344035" y="7869627"/>
                  <a:pt x="26372813" y="7839162"/>
                  <a:pt x="26390399" y="7829007"/>
                </a:cubicBezTo>
                <a:cubicBezTo>
                  <a:pt x="26484727" y="7740996"/>
                  <a:pt x="26569461" y="7651292"/>
                  <a:pt x="26635011" y="7541278"/>
                </a:cubicBezTo>
                <a:close/>
                <a:moveTo>
                  <a:pt x="27153639" y="5795680"/>
                </a:moveTo>
                <a:cubicBezTo>
                  <a:pt x="27088565" y="5809587"/>
                  <a:pt x="26982947" y="5923436"/>
                  <a:pt x="26989941" y="5984155"/>
                </a:cubicBezTo>
                <a:cubicBezTo>
                  <a:pt x="26989941" y="5994310"/>
                  <a:pt x="27018719" y="6014621"/>
                  <a:pt x="27028311" y="6004466"/>
                </a:cubicBezTo>
                <a:cubicBezTo>
                  <a:pt x="27113047" y="5984155"/>
                  <a:pt x="27169003" y="5924917"/>
                  <a:pt x="27205775" y="5845368"/>
                </a:cubicBezTo>
                <a:cubicBezTo>
                  <a:pt x="27196183" y="5825058"/>
                  <a:pt x="27188189" y="5806440"/>
                  <a:pt x="27178597" y="5796285"/>
                </a:cubicBezTo>
                <a:cubicBezTo>
                  <a:pt x="27171403" y="5793746"/>
                  <a:pt x="27162933" y="5793693"/>
                  <a:pt x="27153639" y="5795680"/>
                </a:cubicBezTo>
                <a:close/>
                <a:moveTo>
                  <a:pt x="23429461" y="3883733"/>
                </a:moveTo>
                <a:cubicBezTo>
                  <a:pt x="23429461" y="3893888"/>
                  <a:pt x="23429461" y="3893888"/>
                  <a:pt x="23429461" y="3893888"/>
                </a:cubicBezTo>
                <a:cubicBezTo>
                  <a:pt x="23448647" y="3893888"/>
                  <a:pt x="23448647" y="3893888"/>
                  <a:pt x="23448647" y="3893888"/>
                </a:cubicBezTo>
                <a:close/>
                <a:moveTo>
                  <a:pt x="21827485" y="3604466"/>
                </a:moveTo>
                <a:cubicBezTo>
                  <a:pt x="21808299" y="3614621"/>
                  <a:pt x="21808299" y="3614621"/>
                  <a:pt x="21808299" y="3614621"/>
                </a:cubicBezTo>
                <a:lnTo>
                  <a:pt x="21827485" y="3614621"/>
                </a:lnTo>
                <a:cubicBezTo>
                  <a:pt x="21827485" y="3604466"/>
                  <a:pt x="21827485" y="3604466"/>
                  <a:pt x="21827485" y="3604466"/>
                </a:cubicBezTo>
                <a:close/>
                <a:moveTo>
                  <a:pt x="19259847" y="937048"/>
                </a:moveTo>
                <a:cubicBezTo>
                  <a:pt x="19259847" y="937048"/>
                  <a:pt x="19259847" y="937048"/>
                  <a:pt x="19267841" y="937048"/>
                </a:cubicBezTo>
                <a:lnTo>
                  <a:pt x="19260701" y="938792"/>
                </a:lnTo>
                <a:close/>
                <a:moveTo>
                  <a:pt x="3962536" y="24"/>
                </a:moveTo>
                <a:cubicBezTo>
                  <a:pt x="4022291" y="1082"/>
                  <a:pt x="4083444" y="38318"/>
                  <a:pt x="4144997" y="112789"/>
                </a:cubicBezTo>
                <a:cubicBezTo>
                  <a:pt x="4200954" y="182182"/>
                  <a:pt x="4256912" y="261730"/>
                  <a:pt x="4312868" y="341279"/>
                </a:cubicBezTo>
                <a:cubicBezTo>
                  <a:pt x="4351240" y="390362"/>
                  <a:pt x="4407197" y="451293"/>
                  <a:pt x="4453561" y="410673"/>
                </a:cubicBezTo>
                <a:cubicBezTo>
                  <a:pt x="4631026" y="271886"/>
                  <a:pt x="4659804" y="410673"/>
                  <a:pt x="4725353" y="530842"/>
                </a:cubicBezTo>
                <a:cubicBezTo>
                  <a:pt x="4800496" y="669629"/>
                  <a:pt x="4837268" y="659474"/>
                  <a:pt x="4968368" y="530842"/>
                </a:cubicBezTo>
                <a:cubicBezTo>
                  <a:pt x="5043511" y="451293"/>
                  <a:pt x="5101067" y="490221"/>
                  <a:pt x="5147431" y="569770"/>
                </a:cubicBezTo>
                <a:cubicBezTo>
                  <a:pt x="5203388" y="698402"/>
                  <a:pt x="5249753" y="827034"/>
                  <a:pt x="5259346" y="965821"/>
                </a:cubicBezTo>
                <a:cubicBezTo>
                  <a:pt x="5278531" y="1194311"/>
                  <a:pt x="5419224" y="1322943"/>
                  <a:pt x="5540731" y="1471885"/>
                </a:cubicBezTo>
                <a:cubicBezTo>
                  <a:pt x="5579101" y="1522661"/>
                  <a:pt x="5615873" y="1512506"/>
                  <a:pt x="5662238" y="1482041"/>
                </a:cubicBezTo>
                <a:cubicBezTo>
                  <a:pt x="5756566" y="1402492"/>
                  <a:pt x="5858887" y="1432957"/>
                  <a:pt x="5953215" y="1482041"/>
                </a:cubicBezTo>
                <a:cubicBezTo>
                  <a:pt x="6188236" y="1602210"/>
                  <a:pt x="6421658" y="1720686"/>
                  <a:pt x="6647085" y="1859474"/>
                </a:cubicBezTo>
                <a:cubicBezTo>
                  <a:pt x="6768592" y="1928867"/>
                  <a:pt x="6843735" y="2047344"/>
                  <a:pt x="6918878" y="2157358"/>
                </a:cubicBezTo>
                <a:cubicBezTo>
                  <a:pt x="7011607" y="2285990"/>
                  <a:pt x="7115527" y="2583874"/>
                  <a:pt x="7115527" y="2742971"/>
                </a:cubicBezTo>
                <a:cubicBezTo>
                  <a:pt x="7115527" y="2761589"/>
                  <a:pt x="7115527" y="2781899"/>
                  <a:pt x="7125120" y="2802210"/>
                </a:cubicBezTo>
                <a:cubicBezTo>
                  <a:pt x="7125120" y="2851293"/>
                  <a:pt x="7125120" y="2920686"/>
                  <a:pt x="7171484" y="2930842"/>
                </a:cubicBezTo>
                <a:cubicBezTo>
                  <a:pt x="7227442" y="2951152"/>
                  <a:pt x="7246627" y="2881758"/>
                  <a:pt x="7265813" y="2841138"/>
                </a:cubicBezTo>
                <a:cubicBezTo>
                  <a:pt x="7331362" y="2702351"/>
                  <a:pt x="7358542" y="2543253"/>
                  <a:pt x="7396912" y="2385849"/>
                </a:cubicBezTo>
                <a:cubicBezTo>
                  <a:pt x="7443277" y="2175976"/>
                  <a:pt x="7545599" y="2028726"/>
                  <a:pt x="7734255" y="1939022"/>
                </a:cubicBezTo>
                <a:cubicBezTo>
                  <a:pt x="7855762" y="1869629"/>
                  <a:pt x="7967676" y="1859474"/>
                  <a:pt x="8071597" y="1977950"/>
                </a:cubicBezTo>
                <a:cubicBezTo>
                  <a:pt x="8220283" y="2157358"/>
                  <a:pt x="8474489" y="2175976"/>
                  <a:pt x="8624773" y="2365538"/>
                </a:cubicBezTo>
                <a:cubicBezTo>
                  <a:pt x="8642361" y="2375694"/>
                  <a:pt x="8661545" y="2385849"/>
                  <a:pt x="8680731" y="2385849"/>
                </a:cubicBezTo>
                <a:cubicBezTo>
                  <a:pt x="8962117" y="2345228"/>
                  <a:pt x="9008481" y="2612647"/>
                  <a:pt x="9139581" y="2781899"/>
                </a:cubicBezTo>
                <a:cubicBezTo>
                  <a:pt x="9166759" y="2822520"/>
                  <a:pt x="9176353" y="2890221"/>
                  <a:pt x="9195537" y="2940997"/>
                </a:cubicBezTo>
                <a:cubicBezTo>
                  <a:pt x="9214723" y="2979925"/>
                  <a:pt x="9233909" y="3020545"/>
                  <a:pt x="9280273" y="3010390"/>
                </a:cubicBezTo>
                <a:cubicBezTo>
                  <a:pt x="9299458" y="3000235"/>
                  <a:pt x="9326637" y="2979925"/>
                  <a:pt x="9336230" y="2951152"/>
                </a:cubicBezTo>
                <a:cubicBezTo>
                  <a:pt x="9382594" y="2851293"/>
                  <a:pt x="9420965" y="2751434"/>
                  <a:pt x="9457737" y="2643112"/>
                </a:cubicBezTo>
                <a:cubicBezTo>
                  <a:pt x="9486515" y="2563564"/>
                  <a:pt x="9523288" y="2484015"/>
                  <a:pt x="9588837" y="2414622"/>
                </a:cubicBezTo>
                <a:cubicBezTo>
                  <a:pt x="9785486" y="2206441"/>
                  <a:pt x="9916586" y="2196286"/>
                  <a:pt x="10095650" y="2434932"/>
                </a:cubicBezTo>
                <a:cubicBezTo>
                  <a:pt x="10236342" y="2622802"/>
                  <a:pt x="10423399" y="2692196"/>
                  <a:pt x="10620049" y="2761589"/>
                </a:cubicBezTo>
                <a:cubicBezTo>
                  <a:pt x="10779927" y="2812365"/>
                  <a:pt x="10995762" y="2761589"/>
                  <a:pt x="11088492" y="3000235"/>
                </a:cubicBezTo>
                <a:cubicBezTo>
                  <a:pt x="11098084" y="3049318"/>
                  <a:pt x="11154041" y="3010390"/>
                  <a:pt x="11173226" y="2979925"/>
                </a:cubicBezTo>
                <a:cubicBezTo>
                  <a:pt x="11209998" y="2900376"/>
                  <a:pt x="11257962" y="2822520"/>
                  <a:pt x="11294733" y="2742971"/>
                </a:cubicBezTo>
                <a:cubicBezTo>
                  <a:pt x="11323511" y="2702351"/>
                  <a:pt x="11323511" y="2643112"/>
                  <a:pt x="11350692" y="2604184"/>
                </a:cubicBezTo>
                <a:cubicBezTo>
                  <a:pt x="11416241" y="2494170"/>
                  <a:pt x="11425833" y="2335073"/>
                  <a:pt x="11576118" y="2296145"/>
                </a:cubicBezTo>
                <a:cubicBezTo>
                  <a:pt x="11604896" y="2434932"/>
                  <a:pt x="11510569" y="2524636"/>
                  <a:pt x="11473796" y="2622802"/>
                </a:cubicBezTo>
                <a:cubicBezTo>
                  <a:pt x="11406648" y="2781899"/>
                  <a:pt x="11350692" y="2940997"/>
                  <a:pt x="11323511" y="3108557"/>
                </a:cubicBezTo>
                <a:cubicBezTo>
                  <a:pt x="11313920" y="3159332"/>
                  <a:pt x="11313920" y="3218571"/>
                  <a:pt x="11369877" y="3238881"/>
                </a:cubicBezTo>
                <a:cubicBezTo>
                  <a:pt x="11425833" y="3277809"/>
                  <a:pt x="11473796" y="3238881"/>
                  <a:pt x="11520161" y="3198260"/>
                </a:cubicBezTo>
                <a:cubicBezTo>
                  <a:pt x="11539346" y="3179643"/>
                  <a:pt x="11556933" y="3149177"/>
                  <a:pt x="11566526" y="3128867"/>
                </a:cubicBezTo>
                <a:cubicBezTo>
                  <a:pt x="11632076" y="2910531"/>
                  <a:pt x="11801546" y="2761589"/>
                  <a:pt x="11931048" y="2604184"/>
                </a:cubicBezTo>
                <a:cubicBezTo>
                  <a:pt x="12081332" y="2424777"/>
                  <a:pt x="12071740" y="2265679"/>
                  <a:pt x="11913461" y="2108275"/>
                </a:cubicBezTo>
                <a:cubicBezTo>
                  <a:pt x="11884682" y="2077809"/>
                  <a:pt x="11772769" y="2067654"/>
                  <a:pt x="11838318" y="1998261"/>
                </a:cubicBezTo>
                <a:cubicBezTo>
                  <a:pt x="11894276" y="1928867"/>
                  <a:pt x="12042962" y="1898401"/>
                  <a:pt x="12062147" y="1967795"/>
                </a:cubicBezTo>
                <a:cubicBezTo>
                  <a:pt x="12146882" y="2226751"/>
                  <a:pt x="12324347" y="2196286"/>
                  <a:pt x="12520996" y="2206441"/>
                </a:cubicBezTo>
                <a:cubicBezTo>
                  <a:pt x="12661689" y="2206441"/>
                  <a:pt x="12746424" y="2385849"/>
                  <a:pt x="12867931" y="2445087"/>
                </a:cubicBezTo>
                <a:cubicBezTo>
                  <a:pt x="13139724" y="2583874"/>
                  <a:pt x="13224459" y="2812365"/>
                  <a:pt x="13195682" y="3108557"/>
                </a:cubicBezTo>
                <a:cubicBezTo>
                  <a:pt x="13176495" y="3287964"/>
                  <a:pt x="13224459" y="3465679"/>
                  <a:pt x="13242045" y="3645087"/>
                </a:cubicBezTo>
                <a:cubicBezTo>
                  <a:pt x="13270824" y="3873578"/>
                  <a:pt x="13317188" y="4102068"/>
                  <a:pt x="13251639" y="4328866"/>
                </a:cubicBezTo>
                <a:cubicBezTo>
                  <a:pt x="13242045" y="4359332"/>
                  <a:pt x="13242045" y="4398260"/>
                  <a:pt x="13280416" y="4408415"/>
                </a:cubicBezTo>
                <a:cubicBezTo>
                  <a:pt x="13280416" y="4408415"/>
                  <a:pt x="13307595" y="4359332"/>
                  <a:pt x="13317188" y="4339022"/>
                </a:cubicBezTo>
                <a:cubicBezTo>
                  <a:pt x="13430701" y="3953126"/>
                  <a:pt x="13486658" y="3555383"/>
                  <a:pt x="13617758" y="3179643"/>
                </a:cubicBezTo>
                <a:cubicBezTo>
                  <a:pt x="13636944" y="3139022"/>
                  <a:pt x="13636944" y="3079784"/>
                  <a:pt x="13654530" y="3039163"/>
                </a:cubicBezTo>
                <a:cubicBezTo>
                  <a:pt x="13692901" y="2951152"/>
                  <a:pt x="13748858" y="2920686"/>
                  <a:pt x="13833593" y="2990080"/>
                </a:cubicBezTo>
                <a:cubicBezTo>
                  <a:pt x="13964693" y="3100094"/>
                  <a:pt x="13974286" y="3100094"/>
                  <a:pt x="14039836" y="2961307"/>
                </a:cubicBezTo>
                <a:cubicBezTo>
                  <a:pt x="14132565" y="2742971"/>
                  <a:pt x="14282850" y="2612647"/>
                  <a:pt x="14479500" y="2524636"/>
                </a:cubicBezTo>
                <a:cubicBezTo>
                  <a:pt x="14573828" y="2473860"/>
                  <a:pt x="14648970" y="2434932"/>
                  <a:pt x="14724113" y="2533098"/>
                </a:cubicBezTo>
                <a:cubicBezTo>
                  <a:pt x="14780070" y="2594029"/>
                  <a:pt x="14845620" y="2612647"/>
                  <a:pt x="14901577" y="2553409"/>
                </a:cubicBezTo>
                <a:cubicBezTo>
                  <a:pt x="15061455" y="2375694"/>
                  <a:pt x="15229327" y="2455242"/>
                  <a:pt x="15398797" y="2504325"/>
                </a:cubicBezTo>
                <a:cubicBezTo>
                  <a:pt x="15529897" y="2543253"/>
                  <a:pt x="15641812" y="2612647"/>
                  <a:pt x="15744133" y="2702351"/>
                </a:cubicBezTo>
                <a:cubicBezTo>
                  <a:pt x="15828869" y="2771744"/>
                  <a:pt x="15894419" y="2781899"/>
                  <a:pt x="15959969" y="2692196"/>
                </a:cubicBezTo>
                <a:cubicBezTo>
                  <a:pt x="16007932" y="2622802"/>
                  <a:pt x="16035111" y="2533098"/>
                  <a:pt x="16139032" y="2583874"/>
                </a:cubicBezTo>
                <a:cubicBezTo>
                  <a:pt x="16212576" y="2622802"/>
                  <a:pt x="16306903" y="2673578"/>
                  <a:pt x="16297311" y="2771744"/>
                </a:cubicBezTo>
                <a:cubicBezTo>
                  <a:pt x="16287718" y="2969770"/>
                  <a:pt x="16372453" y="3039163"/>
                  <a:pt x="16541925" y="3059473"/>
                </a:cubicBezTo>
                <a:cubicBezTo>
                  <a:pt x="16607473" y="3069629"/>
                  <a:pt x="16663431" y="3118712"/>
                  <a:pt x="16700203" y="3179643"/>
                </a:cubicBezTo>
                <a:cubicBezTo>
                  <a:pt x="16813717" y="3326892"/>
                  <a:pt x="16916039" y="3475834"/>
                  <a:pt x="17075915" y="3575693"/>
                </a:cubicBezTo>
                <a:cubicBezTo>
                  <a:pt x="17178237" y="3634932"/>
                  <a:pt x="17168645" y="3753408"/>
                  <a:pt x="17187831" y="3863422"/>
                </a:cubicBezTo>
                <a:cubicBezTo>
                  <a:pt x="17187831" y="3912506"/>
                  <a:pt x="17197423" y="3971744"/>
                  <a:pt x="17253381" y="3981899"/>
                </a:cubicBezTo>
                <a:cubicBezTo>
                  <a:pt x="17299745" y="3981899"/>
                  <a:pt x="17328523" y="3953126"/>
                  <a:pt x="17347709" y="3922661"/>
                </a:cubicBezTo>
                <a:cubicBezTo>
                  <a:pt x="17469215" y="3714480"/>
                  <a:pt x="17609907" y="3536765"/>
                  <a:pt x="17777779" y="3367513"/>
                </a:cubicBezTo>
                <a:cubicBezTo>
                  <a:pt x="17852923" y="3287964"/>
                  <a:pt x="17862515" y="3188105"/>
                  <a:pt x="17872107" y="3089939"/>
                </a:cubicBezTo>
                <a:cubicBezTo>
                  <a:pt x="17900885" y="2573719"/>
                  <a:pt x="18049571" y="2087964"/>
                  <a:pt x="18153493" y="1592055"/>
                </a:cubicBezTo>
                <a:cubicBezTo>
                  <a:pt x="18219043" y="1314481"/>
                  <a:pt x="18294185" y="1016596"/>
                  <a:pt x="18444471" y="757640"/>
                </a:cubicBezTo>
                <a:cubicBezTo>
                  <a:pt x="18575569" y="539305"/>
                  <a:pt x="18762627" y="520687"/>
                  <a:pt x="18949685" y="510532"/>
                </a:cubicBezTo>
                <a:cubicBezTo>
                  <a:pt x="19071191" y="500376"/>
                  <a:pt x="19136741" y="600235"/>
                  <a:pt x="19119155" y="728867"/>
                </a:cubicBezTo>
                <a:cubicBezTo>
                  <a:pt x="19109561" y="777951"/>
                  <a:pt x="19090377" y="827034"/>
                  <a:pt x="19071191" y="877809"/>
                </a:cubicBezTo>
                <a:cubicBezTo>
                  <a:pt x="19053605" y="996286"/>
                  <a:pt x="19109561" y="986131"/>
                  <a:pt x="19184705" y="957358"/>
                </a:cubicBezTo>
                <a:cubicBezTo>
                  <a:pt x="19198295" y="952280"/>
                  <a:pt x="19212283" y="949742"/>
                  <a:pt x="19226273" y="947203"/>
                </a:cubicBezTo>
                <a:lnTo>
                  <a:pt x="19260701" y="938792"/>
                </a:lnTo>
                <a:lnTo>
                  <a:pt x="19297819" y="1014692"/>
                </a:lnTo>
                <a:cubicBezTo>
                  <a:pt x="19310609" y="1040715"/>
                  <a:pt x="19324597" y="1065680"/>
                  <a:pt x="19342983" y="1085990"/>
                </a:cubicBezTo>
                <a:cubicBezTo>
                  <a:pt x="19427719" y="1194311"/>
                  <a:pt x="19427719" y="1304326"/>
                  <a:pt x="19381355" y="1412647"/>
                </a:cubicBezTo>
                <a:cubicBezTo>
                  <a:pt x="19362169" y="1422802"/>
                  <a:pt x="19342983" y="1432957"/>
                  <a:pt x="19334989" y="1432957"/>
                </a:cubicBezTo>
                <a:cubicBezTo>
                  <a:pt x="19325397" y="1443113"/>
                  <a:pt x="19325397" y="1453268"/>
                  <a:pt x="19325397" y="1453268"/>
                </a:cubicBezTo>
                <a:cubicBezTo>
                  <a:pt x="19352577" y="1461730"/>
                  <a:pt x="19362169" y="1432957"/>
                  <a:pt x="19381355" y="1412647"/>
                </a:cubicBezTo>
                <a:cubicBezTo>
                  <a:pt x="19466089" y="1432957"/>
                  <a:pt x="19539633" y="1284015"/>
                  <a:pt x="19597189" y="1333098"/>
                </a:cubicBezTo>
                <a:cubicBezTo>
                  <a:pt x="19672331" y="1394029"/>
                  <a:pt x="19699511" y="1522661"/>
                  <a:pt x="19709103" y="1630983"/>
                </a:cubicBezTo>
                <a:cubicBezTo>
                  <a:pt x="19718697" y="1690221"/>
                  <a:pt x="19728289" y="1751152"/>
                  <a:pt x="19728289" y="1810390"/>
                </a:cubicBezTo>
                <a:cubicBezTo>
                  <a:pt x="19728289" y="2098120"/>
                  <a:pt x="19745875" y="2385849"/>
                  <a:pt x="19821019" y="2673578"/>
                </a:cubicBezTo>
                <a:cubicBezTo>
                  <a:pt x="19868981" y="2881758"/>
                  <a:pt x="19876975" y="3079784"/>
                  <a:pt x="19821019" y="3287964"/>
                </a:cubicBezTo>
                <a:cubicBezTo>
                  <a:pt x="19774653" y="3447061"/>
                  <a:pt x="19803431" y="3485989"/>
                  <a:pt x="19952119" y="3516455"/>
                </a:cubicBezTo>
                <a:cubicBezTo>
                  <a:pt x="20121589" y="3536765"/>
                  <a:pt x="20289461" y="3565538"/>
                  <a:pt x="20458931" y="3575693"/>
                </a:cubicBezTo>
                <a:cubicBezTo>
                  <a:pt x="20590031" y="3585848"/>
                  <a:pt x="20721131" y="3555383"/>
                  <a:pt x="20759501" y="3377668"/>
                </a:cubicBezTo>
                <a:cubicBezTo>
                  <a:pt x="20786681" y="3267654"/>
                  <a:pt x="20842637" y="3257499"/>
                  <a:pt x="20927373" y="3267654"/>
                </a:cubicBezTo>
                <a:cubicBezTo>
                  <a:pt x="21029695" y="3287964"/>
                  <a:pt x="21133615" y="3298119"/>
                  <a:pt x="21235937" y="3308274"/>
                </a:cubicBezTo>
                <a:cubicBezTo>
                  <a:pt x="21293493" y="3318430"/>
                  <a:pt x="21349451" y="3347202"/>
                  <a:pt x="21395815" y="3347202"/>
                </a:cubicBezTo>
                <a:cubicBezTo>
                  <a:pt x="21827485" y="3347202"/>
                  <a:pt x="22172821" y="3604466"/>
                  <a:pt x="22548535" y="3763563"/>
                </a:cubicBezTo>
                <a:cubicBezTo>
                  <a:pt x="22642863" y="3814339"/>
                  <a:pt x="22725999" y="3863422"/>
                  <a:pt x="22839511" y="3873578"/>
                </a:cubicBezTo>
                <a:cubicBezTo>
                  <a:pt x="23036161" y="3883733"/>
                  <a:pt x="23213625" y="3883733"/>
                  <a:pt x="23400683" y="3753408"/>
                </a:cubicBezTo>
                <a:cubicBezTo>
                  <a:pt x="23550969" y="3645087"/>
                  <a:pt x="23730031" y="3506300"/>
                  <a:pt x="23944267" y="3596004"/>
                </a:cubicBezTo>
                <a:cubicBezTo>
                  <a:pt x="23982639" y="3614621"/>
                  <a:pt x="24048189" y="3604466"/>
                  <a:pt x="24075367" y="3575693"/>
                </a:cubicBezTo>
                <a:cubicBezTo>
                  <a:pt x="24216061" y="3485989"/>
                  <a:pt x="24375937" y="3465679"/>
                  <a:pt x="24535815" y="3426751"/>
                </a:cubicBezTo>
                <a:cubicBezTo>
                  <a:pt x="24620551" y="3416596"/>
                  <a:pt x="24732465" y="3416596"/>
                  <a:pt x="24713281" y="3257499"/>
                </a:cubicBezTo>
                <a:cubicBezTo>
                  <a:pt x="24703687" y="3228726"/>
                  <a:pt x="24750051" y="3228726"/>
                  <a:pt x="24778831" y="3228726"/>
                </a:cubicBezTo>
                <a:cubicBezTo>
                  <a:pt x="24890745" y="3238881"/>
                  <a:pt x="25004257" y="3218571"/>
                  <a:pt x="25088993" y="3318430"/>
                </a:cubicBezTo>
                <a:cubicBezTo>
                  <a:pt x="25162537" y="3396286"/>
                  <a:pt x="25256865" y="3396286"/>
                  <a:pt x="25322415" y="3318430"/>
                </a:cubicBezTo>
                <a:cubicBezTo>
                  <a:pt x="25519065" y="3079784"/>
                  <a:pt x="25754085" y="3020545"/>
                  <a:pt x="26033871" y="3089939"/>
                </a:cubicBezTo>
                <a:cubicBezTo>
                  <a:pt x="26043463" y="3089939"/>
                  <a:pt x="26053057" y="3089939"/>
                  <a:pt x="26062649" y="3089939"/>
                </a:cubicBezTo>
                <a:cubicBezTo>
                  <a:pt x="26137791" y="3100094"/>
                  <a:pt x="26241713" y="3030700"/>
                  <a:pt x="26288077" y="3128867"/>
                </a:cubicBezTo>
                <a:cubicBezTo>
                  <a:pt x="26344035" y="3228726"/>
                  <a:pt x="26232119" y="3277809"/>
                  <a:pt x="26184157" y="3347202"/>
                </a:cubicBezTo>
                <a:cubicBezTo>
                  <a:pt x="26118607" y="3436906"/>
                  <a:pt x="26072241" y="3536765"/>
                  <a:pt x="26128199" y="3655242"/>
                </a:cubicBezTo>
                <a:cubicBezTo>
                  <a:pt x="26174563" y="3753408"/>
                  <a:pt x="26128199" y="3873578"/>
                  <a:pt x="26137791" y="3981899"/>
                </a:cubicBezTo>
                <a:cubicBezTo>
                  <a:pt x="26156977" y="4269628"/>
                  <a:pt x="26297669" y="4359332"/>
                  <a:pt x="26579055" y="4240855"/>
                </a:cubicBezTo>
                <a:cubicBezTo>
                  <a:pt x="26569461" y="4398260"/>
                  <a:pt x="26615827" y="4528584"/>
                  <a:pt x="26719747" y="4647061"/>
                </a:cubicBezTo>
                <a:cubicBezTo>
                  <a:pt x="26812477" y="4765538"/>
                  <a:pt x="26793291" y="4785848"/>
                  <a:pt x="26662191" y="4855242"/>
                </a:cubicBezTo>
                <a:cubicBezTo>
                  <a:pt x="26559869" y="4904325"/>
                  <a:pt x="26550277" y="4934790"/>
                  <a:pt x="26635011" y="5014339"/>
                </a:cubicBezTo>
                <a:cubicBezTo>
                  <a:pt x="26766111" y="5132816"/>
                  <a:pt x="26916397" y="5242830"/>
                  <a:pt x="26906805" y="5469628"/>
                </a:cubicBezTo>
                <a:cubicBezTo>
                  <a:pt x="26897211" y="5510248"/>
                  <a:pt x="26943575" y="5539021"/>
                  <a:pt x="26981947" y="5539021"/>
                </a:cubicBezTo>
                <a:cubicBezTo>
                  <a:pt x="27130633" y="5549177"/>
                  <a:pt x="27234553" y="5669346"/>
                  <a:pt x="27356061" y="5737047"/>
                </a:cubicBezTo>
                <a:cubicBezTo>
                  <a:pt x="27440795" y="5775975"/>
                  <a:pt x="27467975" y="5855523"/>
                  <a:pt x="27384839" y="5924917"/>
                </a:cubicBezTo>
                <a:cubicBezTo>
                  <a:pt x="27149819" y="6122942"/>
                  <a:pt x="27196183" y="6381898"/>
                  <a:pt x="27280919" y="6629007"/>
                </a:cubicBezTo>
                <a:cubicBezTo>
                  <a:pt x="27309697" y="6728866"/>
                  <a:pt x="27309697" y="6808415"/>
                  <a:pt x="27234553" y="6867653"/>
                </a:cubicBezTo>
                <a:cubicBezTo>
                  <a:pt x="27047497" y="7035213"/>
                  <a:pt x="26953169" y="7253548"/>
                  <a:pt x="26858841" y="7492194"/>
                </a:cubicBezTo>
                <a:cubicBezTo>
                  <a:pt x="26766111" y="7759613"/>
                  <a:pt x="26625419" y="7998259"/>
                  <a:pt x="26334441" y="8067653"/>
                </a:cubicBezTo>
                <a:cubicBezTo>
                  <a:pt x="26193749" y="8098118"/>
                  <a:pt x="26156977" y="8265678"/>
                  <a:pt x="26043463" y="8316454"/>
                </a:cubicBezTo>
                <a:cubicBezTo>
                  <a:pt x="25921957" y="8365537"/>
                  <a:pt x="25781265" y="8296143"/>
                  <a:pt x="25659757" y="8365537"/>
                </a:cubicBezTo>
                <a:cubicBezTo>
                  <a:pt x="25499879" y="8455241"/>
                  <a:pt x="25332007" y="8514479"/>
                  <a:pt x="25162537" y="8563562"/>
                </a:cubicBezTo>
                <a:cubicBezTo>
                  <a:pt x="25096987" y="8583872"/>
                  <a:pt x="25031437" y="8594028"/>
                  <a:pt x="24965887" y="8602490"/>
                </a:cubicBezTo>
                <a:cubicBezTo>
                  <a:pt x="24798015" y="8632956"/>
                  <a:pt x="24666915" y="8375692"/>
                  <a:pt x="24470265" y="8543252"/>
                </a:cubicBezTo>
                <a:cubicBezTo>
                  <a:pt x="24329573" y="8673576"/>
                  <a:pt x="24132923" y="8594028"/>
                  <a:pt x="23953861" y="8622800"/>
                </a:cubicBezTo>
                <a:cubicBezTo>
                  <a:pt x="23813167" y="8643111"/>
                  <a:pt x="23682069" y="8682039"/>
                  <a:pt x="23570153" y="8781898"/>
                </a:cubicBezTo>
                <a:cubicBezTo>
                  <a:pt x="23458239" y="8871601"/>
                  <a:pt x="23344725" y="8959613"/>
                  <a:pt x="23204033" y="8990078"/>
                </a:cubicBezTo>
                <a:cubicBezTo>
                  <a:pt x="23269583" y="8871601"/>
                  <a:pt x="23383097" y="8802208"/>
                  <a:pt x="23485419" y="8722659"/>
                </a:cubicBezTo>
                <a:cubicBezTo>
                  <a:pt x="23597333" y="8643111"/>
                  <a:pt x="23691661" y="8563562"/>
                  <a:pt x="23766803" y="8445085"/>
                </a:cubicBezTo>
                <a:cubicBezTo>
                  <a:pt x="23813167" y="8404465"/>
                  <a:pt x="23870723" y="8355382"/>
                  <a:pt x="23813167" y="8275833"/>
                </a:cubicBezTo>
                <a:cubicBezTo>
                  <a:pt x="23813167" y="8265678"/>
                  <a:pt x="23776395" y="8255523"/>
                  <a:pt x="23766803" y="8265678"/>
                </a:cubicBezTo>
                <a:cubicBezTo>
                  <a:pt x="23691661" y="8324916"/>
                  <a:pt x="23757211" y="8385847"/>
                  <a:pt x="23766803" y="8445085"/>
                </a:cubicBezTo>
                <a:cubicBezTo>
                  <a:pt x="23550969" y="8285988"/>
                  <a:pt x="23354319" y="8296143"/>
                  <a:pt x="23128891" y="8445085"/>
                </a:cubicBezTo>
                <a:cubicBezTo>
                  <a:pt x="22941833" y="8563562"/>
                  <a:pt x="22718005" y="8632956"/>
                  <a:pt x="22529349" y="8771743"/>
                </a:cubicBezTo>
                <a:cubicBezTo>
                  <a:pt x="22463799" y="8820826"/>
                  <a:pt x="22380663" y="8851291"/>
                  <a:pt x="22295927" y="8871601"/>
                </a:cubicBezTo>
                <a:cubicBezTo>
                  <a:pt x="22051315" y="8959613"/>
                  <a:pt x="21976171" y="8930840"/>
                  <a:pt x="21845071" y="8682039"/>
                </a:cubicBezTo>
                <a:cubicBezTo>
                  <a:pt x="21761935" y="8524634"/>
                  <a:pt x="21658015" y="8404465"/>
                  <a:pt x="21470957" y="8414620"/>
                </a:cubicBezTo>
                <a:cubicBezTo>
                  <a:pt x="21442179" y="8414620"/>
                  <a:pt x="21376629" y="8394310"/>
                  <a:pt x="21376629" y="8375692"/>
                </a:cubicBezTo>
                <a:cubicBezTo>
                  <a:pt x="21339857" y="8167512"/>
                  <a:pt x="21104837" y="8126891"/>
                  <a:pt x="21048881" y="7949176"/>
                </a:cubicBezTo>
                <a:cubicBezTo>
                  <a:pt x="21002515" y="7779924"/>
                  <a:pt x="21012109" y="7592053"/>
                  <a:pt x="21002515" y="7412646"/>
                </a:cubicBezTo>
                <a:cubicBezTo>
                  <a:pt x="20992923" y="7155382"/>
                  <a:pt x="20777087" y="6947202"/>
                  <a:pt x="20534073" y="6965819"/>
                </a:cubicBezTo>
                <a:cubicBezTo>
                  <a:pt x="20458931" y="6975975"/>
                  <a:pt x="20410967" y="7016595"/>
                  <a:pt x="20383789" y="7085989"/>
                </a:cubicBezTo>
                <a:cubicBezTo>
                  <a:pt x="20327831" y="7273859"/>
                  <a:pt x="20318239" y="7471884"/>
                  <a:pt x="20177545" y="7620826"/>
                </a:cubicBezTo>
                <a:cubicBezTo>
                  <a:pt x="20131181" y="7671602"/>
                  <a:pt x="20158361" y="7759613"/>
                  <a:pt x="20187139" y="7820544"/>
                </a:cubicBezTo>
                <a:cubicBezTo>
                  <a:pt x="20262281" y="8028725"/>
                  <a:pt x="20206323" y="8236905"/>
                  <a:pt x="20214317" y="8445085"/>
                </a:cubicBezTo>
                <a:cubicBezTo>
                  <a:pt x="20214317" y="8524634"/>
                  <a:pt x="20167953" y="8553407"/>
                  <a:pt x="20102403" y="8514479"/>
                </a:cubicBezTo>
                <a:cubicBezTo>
                  <a:pt x="20036853" y="8473858"/>
                  <a:pt x="19980897" y="8414620"/>
                  <a:pt x="19915347" y="8385847"/>
                </a:cubicBezTo>
                <a:cubicBezTo>
                  <a:pt x="19803431" y="8335072"/>
                  <a:pt x="19680325" y="8245368"/>
                  <a:pt x="19568411" y="8404465"/>
                </a:cubicBezTo>
                <a:cubicBezTo>
                  <a:pt x="19531639" y="8463703"/>
                  <a:pt x="19502861" y="8414620"/>
                  <a:pt x="19502861" y="8385847"/>
                </a:cubicBezTo>
                <a:cubicBezTo>
                  <a:pt x="19493269" y="8126891"/>
                  <a:pt x="19277433" y="8226750"/>
                  <a:pt x="19165519" y="8157356"/>
                </a:cubicBezTo>
                <a:cubicBezTo>
                  <a:pt x="19127149" y="8137046"/>
                  <a:pt x="19090377" y="8196285"/>
                  <a:pt x="19061599" y="8245368"/>
                </a:cubicBezTo>
                <a:cubicBezTo>
                  <a:pt x="18949685" y="8473858"/>
                  <a:pt x="18828177" y="8702349"/>
                  <a:pt x="18772219" y="8959613"/>
                </a:cubicBezTo>
                <a:cubicBezTo>
                  <a:pt x="18753035" y="9089937"/>
                  <a:pt x="18687485" y="9169486"/>
                  <a:pt x="18602749" y="9249034"/>
                </a:cubicBezTo>
                <a:cubicBezTo>
                  <a:pt x="18452465" y="9377666"/>
                  <a:pt x="18321365" y="9516453"/>
                  <a:pt x="18153493" y="9614620"/>
                </a:cubicBezTo>
                <a:cubicBezTo>
                  <a:pt x="18041577" y="9673858"/>
                  <a:pt x="17928065" y="9704323"/>
                  <a:pt x="17806557" y="9724634"/>
                </a:cubicBezTo>
                <a:cubicBezTo>
                  <a:pt x="17712229" y="9744944"/>
                  <a:pt x="17646679" y="9724634"/>
                  <a:pt x="17581129" y="9645085"/>
                </a:cubicBezTo>
                <a:cubicBezTo>
                  <a:pt x="17422851" y="9465678"/>
                  <a:pt x="17226201" y="9347201"/>
                  <a:pt x="17027953" y="9228724"/>
                </a:cubicBezTo>
                <a:cubicBezTo>
                  <a:pt x="16971995" y="9188104"/>
                  <a:pt x="16898451" y="9149175"/>
                  <a:pt x="16850489" y="9089937"/>
                </a:cubicBezTo>
                <a:cubicBezTo>
                  <a:pt x="16757759" y="8959613"/>
                  <a:pt x="16634653" y="8900374"/>
                  <a:pt x="16493961" y="8891912"/>
                </a:cubicBezTo>
                <a:cubicBezTo>
                  <a:pt x="16335681" y="8871601"/>
                  <a:pt x="16241354" y="8781898"/>
                  <a:pt x="16156618" y="8643111"/>
                </a:cubicBezTo>
                <a:cubicBezTo>
                  <a:pt x="16044704" y="8434930"/>
                  <a:pt x="15923197" y="8236905"/>
                  <a:pt x="15875233" y="7998259"/>
                </a:cubicBezTo>
                <a:cubicBezTo>
                  <a:pt x="15867239" y="7928866"/>
                  <a:pt x="15828869" y="7859472"/>
                  <a:pt x="15753726" y="7849317"/>
                </a:cubicBezTo>
                <a:cubicBezTo>
                  <a:pt x="15678584" y="7849317"/>
                  <a:pt x="15641812" y="7918711"/>
                  <a:pt x="15603441" y="7977949"/>
                </a:cubicBezTo>
                <a:cubicBezTo>
                  <a:pt x="15576262" y="8047342"/>
                  <a:pt x="15529897" y="8147201"/>
                  <a:pt x="15576262" y="8206440"/>
                </a:cubicBezTo>
                <a:cubicBezTo>
                  <a:pt x="15688176" y="8355382"/>
                  <a:pt x="15622626" y="8514479"/>
                  <a:pt x="15613034" y="8663421"/>
                </a:cubicBezTo>
                <a:cubicBezTo>
                  <a:pt x="15595447" y="8881757"/>
                  <a:pt x="15670590" y="9069627"/>
                  <a:pt x="15772911" y="9228724"/>
                </a:cubicBezTo>
                <a:cubicBezTo>
                  <a:pt x="15848054" y="9357356"/>
                  <a:pt x="15894419" y="9475833"/>
                  <a:pt x="15838461" y="9614620"/>
                </a:cubicBezTo>
                <a:cubicBezTo>
                  <a:pt x="15763319" y="9853266"/>
                  <a:pt x="15904011" y="10051291"/>
                  <a:pt x="15894419" y="10279782"/>
                </a:cubicBezTo>
                <a:cubicBezTo>
                  <a:pt x="15894419" y="10328865"/>
                  <a:pt x="15959969" y="10349175"/>
                  <a:pt x="15998339" y="10369486"/>
                </a:cubicBezTo>
                <a:cubicBezTo>
                  <a:pt x="15979154" y="10459189"/>
                  <a:pt x="15959969" y="10547201"/>
                  <a:pt x="15904011" y="10616594"/>
                </a:cubicBezTo>
                <a:cubicBezTo>
                  <a:pt x="15828869" y="10706298"/>
                  <a:pt x="15792097" y="10796002"/>
                  <a:pt x="15884826" y="10904323"/>
                </a:cubicBezTo>
                <a:cubicBezTo>
                  <a:pt x="15932789" y="10944944"/>
                  <a:pt x="15932789" y="11024492"/>
                  <a:pt x="15884826" y="11063420"/>
                </a:cubicBezTo>
                <a:cubicBezTo>
                  <a:pt x="15801689" y="11142969"/>
                  <a:pt x="15753726" y="11212363"/>
                  <a:pt x="15828869" y="11330839"/>
                </a:cubicBezTo>
                <a:cubicBezTo>
                  <a:pt x="15848054" y="11361305"/>
                  <a:pt x="15792097" y="11400233"/>
                  <a:pt x="15763319" y="11410388"/>
                </a:cubicBezTo>
                <a:cubicBezTo>
                  <a:pt x="15613034" y="11479781"/>
                  <a:pt x="15481934" y="11420543"/>
                  <a:pt x="15425977" y="11261446"/>
                </a:cubicBezTo>
                <a:cubicBezTo>
                  <a:pt x="15389205" y="11181897"/>
                  <a:pt x="15389205" y="11083731"/>
                  <a:pt x="15370019" y="11004182"/>
                </a:cubicBezTo>
                <a:cubicBezTo>
                  <a:pt x="15323655" y="10855240"/>
                  <a:pt x="15275691" y="10834930"/>
                  <a:pt x="15154184" y="10924633"/>
                </a:cubicBezTo>
                <a:cubicBezTo>
                  <a:pt x="15127005" y="10944944"/>
                  <a:pt x="15098227" y="10994027"/>
                  <a:pt x="15061455" y="10963562"/>
                </a:cubicBezTo>
                <a:cubicBezTo>
                  <a:pt x="15032677" y="10934789"/>
                  <a:pt x="15061455" y="10894168"/>
                  <a:pt x="15079042" y="10855240"/>
                </a:cubicBezTo>
                <a:cubicBezTo>
                  <a:pt x="15098227" y="10824775"/>
                  <a:pt x="15117412" y="10785847"/>
                  <a:pt x="15127005" y="10745226"/>
                </a:cubicBezTo>
                <a:cubicBezTo>
                  <a:pt x="15127005" y="10736763"/>
                  <a:pt x="15127005" y="10706298"/>
                  <a:pt x="15117412" y="10696143"/>
                </a:cubicBezTo>
                <a:cubicBezTo>
                  <a:pt x="15098227" y="10667370"/>
                  <a:pt x="15061455" y="10677525"/>
                  <a:pt x="15042270" y="10696143"/>
                </a:cubicBezTo>
                <a:cubicBezTo>
                  <a:pt x="14986313" y="10785847"/>
                  <a:pt x="14911170" y="10865395"/>
                  <a:pt x="14872799" y="10973717"/>
                </a:cubicBezTo>
                <a:cubicBezTo>
                  <a:pt x="14788064" y="10914478"/>
                  <a:pt x="14714520" y="10834930"/>
                  <a:pt x="14648970" y="10745226"/>
                </a:cubicBezTo>
                <a:cubicBezTo>
                  <a:pt x="14554642" y="10626749"/>
                  <a:pt x="14508278" y="10477807"/>
                  <a:pt x="14573828" y="10328865"/>
                </a:cubicBezTo>
                <a:cubicBezTo>
                  <a:pt x="14639378" y="10179923"/>
                  <a:pt x="14601007" y="10061446"/>
                  <a:pt x="14508278" y="9942969"/>
                </a:cubicBezTo>
                <a:cubicBezTo>
                  <a:pt x="14460314" y="9892194"/>
                  <a:pt x="14404357" y="9843110"/>
                  <a:pt x="14404357" y="9773717"/>
                </a:cubicBezTo>
                <a:cubicBezTo>
                  <a:pt x="14394765" y="9526608"/>
                  <a:pt x="14310029" y="9308273"/>
                  <a:pt x="14263665" y="9069627"/>
                </a:cubicBezTo>
                <a:cubicBezTo>
                  <a:pt x="14226893" y="8871601"/>
                  <a:pt x="14217300" y="8653266"/>
                  <a:pt x="13945508" y="8643111"/>
                </a:cubicBezTo>
                <a:cubicBezTo>
                  <a:pt x="13870365" y="8643111"/>
                  <a:pt x="13870365" y="8534789"/>
                  <a:pt x="13860773" y="8473858"/>
                </a:cubicBezTo>
                <a:cubicBezTo>
                  <a:pt x="13833593" y="8375692"/>
                  <a:pt x="13804815" y="8265678"/>
                  <a:pt x="13683308" y="8275833"/>
                </a:cubicBezTo>
                <a:cubicBezTo>
                  <a:pt x="13561801" y="8285988"/>
                  <a:pt x="13421108" y="8424775"/>
                  <a:pt x="13421108" y="8534789"/>
                </a:cubicBezTo>
                <a:cubicBezTo>
                  <a:pt x="13411516" y="8673576"/>
                  <a:pt x="13401923" y="8812363"/>
                  <a:pt x="13411516" y="8951150"/>
                </a:cubicBezTo>
                <a:cubicBezTo>
                  <a:pt x="13438695" y="9298118"/>
                  <a:pt x="13345967" y="9604465"/>
                  <a:pt x="13195682" y="9902349"/>
                </a:cubicBezTo>
                <a:cubicBezTo>
                  <a:pt x="13149316" y="9971742"/>
                  <a:pt x="13139724" y="10071601"/>
                  <a:pt x="13101354" y="10151150"/>
                </a:cubicBezTo>
                <a:cubicBezTo>
                  <a:pt x="13008624" y="10349175"/>
                  <a:pt x="12829561" y="10369486"/>
                  <a:pt x="12671281" y="10220543"/>
                </a:cubicBezTo>
                <a:cubicBezTo>
                  <a:pt x="12615324" y="10161305"/>
                  <a:pt x="12559368" y="10120684"/>
                  <a:pt x="12501811" y="10071601"/>
                </a:cubicBezTo>
                <a:cubicBezTo>
                  <a:pt x="12436262" y="10012363"/>
                  <a:pt x="12380304" y="9922659"/>
                  <a:pt x="12314755" y="10071601"/>
                </a:cubicBezTo>
                <a:cubicBezTo>
                  <a:pt x="12285976" y="10140995"/>
                  <a:pt x="12239611" y="10091912"/>
                  <a:pt x="12212432" y="10051291"/>
                </a:cubicBezTo>
                <a:cubicBezTo>
                  <a:pt x="12098919" y="9902349"/>
                  <a:pt x="12042962" y="9734789"/>
                  <a:pt x="12006191" y="9565536"/>
                </a:cubicBezTo>
                <a:cubicBezTo>
                  <a:pt x="11847912" y="8910530"/>
                  <a:pt x="11735996" y="8255523"/>
                  <a:pt x="11726403" y="7581898"/>
                </a:cubicBezTo>
                <a:cubicBezTo>
                  <a:pt x="11726403" y="7482039"/>
                  <a:pt x="11753584" y="7314479"/>
                  <a:pt x="11688033" y="7314479"/>
                </a:cubicBezTo>
                <a:cubicBezTo>
                  <a:pt x="11566526" y="7304324"/>
                  <a:pt x="11604896" y="7482039"/>
                  <a:pt x="11566526" y="7571743"/>
                </a:cubicBezTo>
                <a:cubicBezTo>
                  <a:pt x="11510569" y="7690220"/>
                  <a:pt x="11510569" y="7829007"/>
                  <a:pt x="11500976" y="7959331"/>
                </a:cubicBezTo>
                <a:cubicBezTo>
                  <a:pt x="11473796" y="8414620"/>
                  <a:pt x="11464205" y="8871601"/>
                  <a:pt x="11406648" y="9326891"/>
                </a:cubicBezTo>
                <a:cubicBezTo>
                  <a:pt x="11389062" y="9465678"/>
                  <a:pt x="11398654" y="9604465"/>
                  <a:pt x="11398654" y="9753407"/>
                </a:cubicBezTo>
                <a:cubicBezTo>
                  <a:pt x="11398654" y="9822800"/>
                  <a:pt x="11406648" y="9892194"/>
                  <a:pt x="11379469" y="9953125"/>
                </a:cubicBezTo>
                <a:cubicBezTo>
                  <a:pt x="11341098" y="10051291"/>
                  <a:pt x="11285141" y="10110529"/>
                  <a:pt x="11182819" y="10071601"/>
                </a:cubicBezTo>
                <a:cubicBezTo>
                  <a:pt x="10976576" y="9992053"/>
                  <a:pt x="10731964" y="10022518"/>
                  <a:pt x="10573685" y="9814338"/>
                </a:cubicBezTo>
                <a:cubicBezTo>
                  <a:pt x="10508134" y="9734789"/>
                  <a:pt x="10413806" y="9734789"/>
                  <a:pt x="10311485" y="9744944"/>
                </a:cubicBezTo>
                <a:cubicBezTo>
                  <a:pt x="10049286" y="9763562"/>
                  <a:pt x="9852635" y="9585847"/>
                  <a:pt x="9823857" y="9298118"/>
                </a:cubicBezTo>
                <a:cubicBezTo>
                  <a:pt x="9804672" y="9159331"/>
                  <a:pt x="9814265" y="9010388"/>
                  <a:pt x="9748716" y="8881757"/>
                </a:cubicBezTo>
                <a:cubicBezTo>
                  <a:pt x="9739122" y="8871601"/>
                  <a:pt x="9719937" y="8851291"/>
                  <a:pt x="9711943" y="8841136"/>
                </a:cubicBezTo>
                <a:cubicBezTo>
                  <a:pt x="9673573" y="8841136"/>
                  <a:pt x="9663979" y="8871601"/>
                  <a:pt x="9663979" y="8900374"/>
                </a:cubicBezTo>
                <a:cubicBezTo>
                  <a:pt x="9654388" y="9079782"/>
                  <a:pt x="9654388" y="9257497"/>
                  <a:pt x="9644794" y="9447060"/>
                </a:cubicBezTo>
                <a:cubicBezTo>
                  <a:pt x="9644794" y="9545226"/>
                  <a:pt x="9654388" y="9645085"/>
                  <a:pt x="9636801" y="9744944"/>
                </a:cubicBezTo>
                <a:cubicBezTo>
                  <a:pt x="9608022" y="9971742"/>
                  <a:pt x="9532880" y="10041136"/>
                  <a:pt x="9307452" y="10071601"/>
                </a:cubicBezTo>
                <a:cubicBezTo>
                  <a:pt x="9149173" y="10091912"/>
                  <a:pt x="8998889" y="10091912"/>
                  <a:pt x="8896567" y="9912504"/>
                </a:cubicBezTo>
                <a:cubicBezTo>
                  <a:pt x="8848603" y="9832955"/>
                  <a:pt x="8773461" y="9783872"/>
                  <a:pt x="8680731" y="9804182"/>
                </a:cubicBezTo>
                <a:cubicBezTo>
                  <a:pt x="8511260" y="9843110"/>
                  <a:pt x="8418531" y="9734789"/>
                  <a:pt x="8324203" y="9614620"/>
                </a:cubicBezTo>
                <a:cubicBezTo>
                  <a:pt x="8268247" y="9535071"/>
                  <a:pt x="8229875" y="9447060"/>
                  <a:pt x="8146739" y="9387821"/>
                </a:cubicBezTo>
                <a:cubicBezTo>
                  <a:pt x="8052411" y="9326891"/>
                  <a:pt x="7977269" y="9337046"/>
                  <a:pt x="7940497" y="9447060"/>
                </a:cubicBezTo>
                <a:cubicBezTo>
                  <a:pt x="7892534" y="9575692"/>
                  <a:pt x="7817391" y="9704323"/>
                  <a:pt x="7865354" y="9873576"/>
                </a:cubicBezTo>
                <a:cubicBezTo>
                  <a:pt x="7902126" y="10012363"/>
                  <a:pt x="7846169" y="10051291"/>
                  <a:pt x="7715069" y="9992053"/>
                </a:cubicBezTo>
                <a:cubicBezTo>
                  <a:pt x="7630334" y="9953125"/>
                  <a:pt x="7555191" y="9922659"/>
                  <a:pt x="7472055" y="9932814"/>
                </a:cubicBezTo>
                <a:cubicBezTo>
                  <a:pt x="7237035" y="9942969"/>
                  <a:pt x="7171484" y="9873576"/>
                  <a:pt x="7086749" y="9634930"/>
                </a:cubicBezTo>
                <a:cubicBezTo>
                  <a:pt x="7049977" y="9516453"/>
                  <a:pt x="7115527" y="9316735"/>
                  <a:pt x="6955650" y="9308273"/>
                </a:cubicBezTo>
                <a:cubicBezTo>
                  <a:pt x="6824550" y="9298118"/>
                  <a:pt x="6899692" y="9516453"/>
                  <a:pt x="6814957" y="9604465"/>
                </a:cubicBezTo>
                <a:cubicBezTo>
                  <a:pt x="6797370" y="9614620"/>
                  <a:pt x="6787777" y="9634930"/>
                  <a:pt x="6778185" y="9645085"/>
                </a:cubicBezTo>
                <a:cubicBezTo>
                  <a:pt x="6759000" y="9624775"/>
                  <a:pt x="6749407" y="9585847"/>
                  <a:pt x="6730222" y="9575692"/>
                </a:cubicBezTo>
                <a:cubicBezTo>
                  <a:pt x="6506393" y="9506298"/>
                  <a:pt x="6421658" y="9308273"/>
                  <a:pt x="6356108" y="9089937"/>
                </a:cubicBezTo>
                <a:cubicBezTo>
                  <a:pt x="6205822" y="8612645"/>
                  <a:pt x="6093908" y="8137046"/>
                  <a:pt x="6037951" y="7630981"/>
                </a:cubicBezTo>
                <a:cubicBezTo>
                  <a:pt x="5981994" y="7135072"/>
                  <a:pt x="5943623" y="6639162"/>
                  <a:pt x="5775751" y="6163563"/>
                </a:cubicBezTo>
                <a:cubicBezTo>
                  <a:pt x="5746973" y="6102632"/>
                  <a:pt x="5737380" y="6034931"/>
                  <a:pt x="5700609" y="5963845"/>
                </a:cubicBezTo>
                <a:cubicBezTo>
                  <a:pt x="5652645" y="5885989"/>
                  <a:pt x="5579101" y="5875834"/>
                  <a:pt x="5513551" y="5945227"/>
                </a:cubicBezTo>
                <a:cubicBezTo>
                  <a:pt x="5475180" y="5994310"/>
                  <a:pt x="5438409" y="6043394"/>
                  <a:pt x="5419224" y="6094169"/>
                </a:cubicBezTo>
                <a:cubicBezTo>
                  <a:pt x="5372859" y="6292195"/>
                  <a:pt x="5297716" y="6451292"/>
                  <a:pt x="5118653" y="6569769"/>
                </a:cubicBezTo>
                <a:cubicBezTo>
                  <a:pt x="5006739" y="6649317"/>
                  <a:pt x="5025924" y="6816877"/>
                  <a:pt x="5072288" y="6957357"/>
                </a:cubicBezTo>
                <a:cubicBezTo>
                  <a:pt x="5118653" y="7075833"/>
                  <a:pt x="5118653" y="7194310"/>
                  <a:pt x="5091474" y="7314479"/>
                </a:cubicBezTo>
                <a:cubicBezTo>
                  <a:pt x="5081881" y="7333097"/>
                  <a:pt x="5072288" y="7343252"/>
                  <a:pt x="5062696" y="7363563"/>
                </a:cubicBezTo>
                <a:cubicBezTo>
                  <a:pt x="5043511" y="7343252"/>
                  <a:pt x="5035517" y="7333097"/>
                  <a:pt x="5025924" y="7314479"/>
                </a:cubicBezTo>
                <a:cubicBezTo>
                  <a:pt x="4987553" y="7174000"/>
                  <a:pt x="4941188" y="7026750"/>
                  <a:pt x="4922003" y="6877808"/>
                </a:cubicBezTo>
                <a:cubicBezTo>
                  <a:pt x="4885232" y="6539303"/>
                  <a:pt x="4837268" y="6212646"/>
                  <a:pt x="4790904" y="5875834"/>
                </a:cubicBezTo>
                <a:cubicBezTo>
                  <a:pt x="4790904" y="5845368"/>
                  <a:pt x="4763724" y="5816595"/>
                  <a:pt x="4744539" y="5806440"/>
                </a:cubicBezTo>
                <a:cubicBezTo>
                  <a:pt x="4715761" y="5796285"/>
                  <a:pt x="4698174" y="5835213"/>
                  <a:pt x="4698174" y="5865679"/>
                </a:cubicBezTo>
                <a:cubicBezTo>
                  <a:pt x="4706168" y="6143253"/>
                  <a:pt x="4538296" y="6400516"/>
                  <a:pt x="4631026" y="6688245"/>
                </a:cubicBezTo>
                <a:cubicBezTo>
                  <a:pt x="4640618" y="6728866"/>
                  <a:pt x="4631026" y="6798259"/>
                  <a:pt x="4575068" y="6808415"/>
                </a:cubicBezTo>
                <a:cubicBezTo>
                  <a:pt x="4499926" y="6816877"/>
                  <a:pt x="4491932" y="6749176"/>
                  <a:pt x="4482339" y="6688245"/>
                </a:cubicBezTo>
                <a:cubicBezTo>
                  <a:pt x="4453561" y="6579924"/>
                  <a:pt x="4434376" y="6469910"/>
                  <a:pt x="4416789" y="6371743"/>
                </a:cubicBezTo>
                <a:cubicBezTo>
                  <a:pt x="4407197" y="6341278"/>
                  <a:pt x="4388011" y="6302350"/>
                  <a:pt x="4359233" y="6312505"/>
                </a:cubicBezTo>
                <a:cubicBezTo>
                  <a:pt x="4332054" y="6320968"/>
                  <a:pt x="4312868" y="6351433"/>
                  <a:pt x="4303276" y="6371743"/>
                </a:cubicBezTo>
                <a:cubicBezTo>
                  <a:pt x="4220140" y="6688245"/>
                  <a:pt x="4172176" y="7016595"/>
                  <a:pt x="4135404" y="7343252"/>
                </a:cubicBezTo>
                <a:cubicBezTo>
                  <a:pt x="4089040" y="7749458"/>
                  <a:pt x="4013897" y="8147201"/>
                  <a:pt x="4013897" y="8563562"/>
                </a:cubicBezTo>
                <a:cubicBezTo>
                  <a:pt x="4013897" y="8871601"/>
                  <a:pt x="3778877" y="9030699"/>
                  <a:pt x="3611005" y="9218569"/>
                </a:cubicBezTo>
                <a:cubicBezTo>
                  <a:pt x="3563042" y="9267652"/>
                  <a:pt x="3487899" y="9287962"/>
                  <a:pt x="3422349" y="9249034"/>
                </a:cubicBezTo>
                <a:cubicBezTo>
                  <a:pt x="3366392" y="9208414"/>
                  <a:pt x="3366392" y="9149175"/>
                  <a:pt x="3385577" y="9089937"/>
                </a:cubicBezTo>
                <a:cubicBezTo>
                  <a:pt x="3441535" y="8891912"/>
                  <a:pt x="3281656" y="8781898"/>
                  <a:pt x="3216107" y="8632956"/>
                </a:cubicBezTo>
                <a:cubicBezTo>
                  <a:pt x="3188928" y="8573717"/>
                  <a:pt x="3113785" y="8594028"/>
                  <a:pt x="3085007" y="8653266"/>
                </a:cubicBezTo>
                <a:cubicBezTo>
                  <a:pt x="3057828" y="8712504"/>
                  <a:pt x="3075414" y="8802208"/>
                  <a:pt x="3009864" y="8841136"/>
                </a:cubicBezTo>
                <a:cubicBezTo>
                  <a:pt x="2963500" y="8871601"/>
                  <a:pt x="2907543" y="8910530"/>
                  <a:pt x="2861178" y="8871601"/>
                </a:cubicBezTo>
                <a:cubicBezTo>
                  <a:pt x="2805221" y="8841136"/>
                  <a:pt x="2832400" y="8781898"/>
                  <a:pt x="2841992" y="8742970"/>
                </a:cubicBezTo>
                <a:cubicBezTo>
                  <a:pt x="2878765" y="8643111"/>
                  <a:pt x="2897950" y="8573717"/>
                  <a:pt x="2757257" y="8563562"/>
                </a:cubicBezTo>
                <a:cubicBezTo>
                  <a:pt x="2710893" y="8563562"/>
                  <a:pt x="2730078" y="8484013"/>
                  <a:pt x="2738072" y="8434930"/>
                </a:cubicBezTo>
                <a:cubicBezTo>
                  <a:pt x="2766850" y="8324916"/>
                  <a:pt x="2795628" y="8226750"/>
                  <a:pt x="2766850" y="8106581"/>
                </a:cubicBezTo>
                <a:cubicBezTo>
                  <a:pt x="2757257" y="8077808"/>
                  <a:pt x="2730078" y="8008414"/>
                  <a:pt x="2701300" y="8047342"/>
                </a:cubicBezTo>
                <a:cubicBezTo>
                  <a:pt x="2597379" y="8206440"/>
                  <a:pt x="2597379" y="8106581"/>
                  <a:pt x="2579793" y="7998259"/>
                </a:cubicBezTo>
                <a:cubicBezTo>
                  <a:pt x="2570200" y="7888245"/>
                  <a:pt x="2475873" y="7820544"/>
                  <a:pt x="2419915" y="7730840"/>
                </a:cubicBezTo>
                <a:cubicBezTo>
                  <a:pt x="2354365" y="7630981"/>
                  <a:pt x="2439100" y="7620826"/>
                  <a:pt x="2504650" y="7602209"/>
                </a:cubicBezTo>
                <a:cubicBezTo>
                  <a:pt x="2523836" y="7075833"/>
                  <a:pt x="2429508" y="6569769"/>
                  <a:pt x="2298408" y="6063704"/>
                </a:cubicBezTo>
                <a:cubicBezTo>
                  <a:pt x="2260037" y="5924917"/>
                  <a:pt x="2242451" y="5775975"/>
                  <a:pt x="2213673" y="5628725"/>
                </a:cubicBezTo>
                <a:cubicBezTo>
                  <a:pt x="2194487" y="5530559"/>
                  <a:pt x="2167308" y="5430700"/>
                  <a:pt x="2148123" y="5340996"/>
                </a:cubicBezTo>
                <a:cubicBezTo>
                  <a:pt x="2130536" y="5302068"/>
                  <a:pt x="2101758" y="5261447"/>
                  <a:pt x="2063387" y="5281758"/>
                </a:cubicBezTo>
                <a:cubicBezTo>
                  <a:pt x="2036208" y="5281758"/>
                  <a:pt x="2017023" y="5312223"/>
                  <a:pt x="2007430" y="5330841"/>
                </a:cubicBezTo>
                <a:cubicBezTo>
                  <a:pt x="1980251" y="5410390"/>
                  <a:pt x="1961066" y="5489938"/>
                  <a:pt x="1951473" y="5569487"/>
                </a:cubicBezTo>
                <a:cubicBezTo>
                  <a:pt x="1839559" y="6320968"/>
                  <a:pt x="1708458" y="7085989"/>
                  <a:pt x="1652501" y="7849317"/>
                </a:cubicBezTo>
                <a:cubicBezTo>
                  <a:pt x="1633316" y="8147201"/>
                  <a:pt x="1538988" y="8434930"/>
                  <a:pt x="1538988" y="8742970"/>
                </a:cubicBezTo>
                <a:cubicBezTo>
                  <a:pt x="1529395" y="8871601"/>
                  <a:pt x="1492624" y="8891912"/>
                  <a:pt x="1407888" y="8792053"/>
                </a:cubicBezTo>
                <a:cubicBezTo>
                  <a:pt x="1361524" y="8742970"/>
                  <a:pt x="1332746" y="8732815"/>
                  <a:pt x="1332746" y="8812363"/>
                </a:cubicBezTo>
                <a:cubicBezTo>
                  <a:pt x="1313560" y="9257497"/>
                  <a:pt x="1192053" y="9684013"/>
                  <a:pt x="1201646" y="10120684"/>
                </a:cubicBezTo>
                <a:cubicBezTo>
                  <a:pt x="1211239" y="10220543"/>
                  <a:pt x="1182460" y="10320402"/>
                  <a:pt x="1174467" y="10418569"/>
                </a:cubicBezTo>
                <a:cubicBezTo>
                  <a:pt x="1145689" y="10577666"/>
                  <a:pt x="1116911" y="10716453"/>
                  <a:pt x="910668" y="10685988"/>
                </a:cubicBezTo>
                <a:cubicBezTo>
                  <a:pt x="808347" y="10677525"/>
                  <a:pt x="742797" y="10806157"/>
                  <a:pt x="630882" y="10796002"/>
                </a:cubicBezTo>
                <a:cubicBezTo>
                  <a:pt x="536554" y="10796002"/>
                  <a:pt x="480597" y="10765536"/>
                  <a:pt x="498183" y="10657215"/>
                </a:cubicBezTo>
                <a:cubicBezTo>
                  <a:pt x="546147" y="10388103"/>
                  <a:pt x="526961" y="10120684"/>
                  <a:pt x="526961" y="9853266"/>
                </a:cubicBezTo>
                <a:cubicBezTo>
                  <a:pt x="536554" y="9753407"/>
                  <a:pt x="507776" y="9655240"/>
                  <a:pt x="480597" y="9555381"/>
                </a:cubicBezTo>
                <a:cubicBezTo>
                  <a:pt x="386269" y="9308273"/>
                  <a:pt x="386269" y="9049317"/>
                  <a:pt x="471004" y="8802208"/>
                </a:cubicBezTo>
                <a:cubicBezTo>
                  <a:pt x="507776" y="8673576"/>
                  <a:pt x="507776" y="8563562"/>
                  <a:pt x="480597" y="8445085"/>
                </a:cubicBezTo>
                <a:cubicBezTo>
                  <a:pt x="424640" y="8404465"/>
                  <a:pt x="368682" y="8355382"/>
                  <a:pt x="330312" y="8463703"/>
                </a:cubicBezTo>
                <a:cubicBezTo>
                  <a:pt x="320719" y="8484013"/>
                  <a:pt x="320719" y="8514479"/>
                  <a:pt x="320719" y="8524634"/>
                </a:cubicBezTo>
                <a:cubicBezTo>
                  <a:pt x="376676" y="8930840"/>
                  <a:pt x="264762" y="9347201"/>
                  <a:pt x="359090" y="9753407"/>
                </a:cubicBezTo>
                <a:cubicBezTo>
                  <a:pt x="376676" y="9853266"/>
                  <a:pt x="368682" y="9953125"/>
                  <a:pt x="376676" y="10051291"/>
                </a:cubicBezTo>
                <a:cubicBezTo>
                  <a:pt x="376676" y="10140995"/>
                  <a:pt x="415047" y="10240854"/>
                  <a:pt x="283947" y="10110529"/>
                </a:cubicBezTo>
                <a:cubicBezTo>
                  <a:pt x="218397" y="10051291"/>
                  <a:pt x="227990" y="10171460"/>
                  <a:pt x="208805" y="10220543"/>
                </a:cubicBezTo>
                <a:cubicBezTo>
                  <a:pt x="208805" y="10249316"/>
                  <a:pt x="199212" y="10289937"/>
                  <a:pt x="170434" y="10289937"/>
                </a:cubicBezTo>
                <a:cubicBezTo>
                  <a:pt x="124069" y="10300092"/>
                  <a:pt x="104884" y="10259471"/>
                  <a:pt x="95291" y="10220543"/>
                </a:cubicBezTo>
                <a:cubicBezTo>
                  <a:pt x="68112" y="10022518"/>
                  <a:pt x="58519" y="9814338"/>
                  <a:pt x="95291" y="9624775"/>
                </a:cubicBezTo>
                <a:cubicBezTo>
                  <a:pt x="143254" y="9347201"/>
                  <a:pt x="87297" y="9079782"/>
                  <a:pt x="104884" y="8812363"/>
                </a:cubicBezTo>
                <a:cubicBezTo>
                  <a:pt x="114477" y="8653266"/>
                  <a:pt x="114477" y="8484013"/>
                  <a:pt x="124069" y="8316454"/>
                </a:cubicBezTo>
                <a:cubicBezTo>
                  <a:pt x="143254" y="8098118"/>
                  <a:pt x="143254" y="7879782"/>
                  <a:pt x="124069" y="7651292"/>
                </a:cubicBezTo>
                <a:cubicBezTo>
                  <a:pt x="114477" y="7602209"/>
                  <a:pt x="95291" y="7551433"/>
                  <a:pt x="104884" y="7512505"/>
                </a:cubicBezTo>
                <a:cubicBezTo>
                  <a:pt x="189619" y="7106299"/>
                  <a:pt x="124069" y="6698401"/>
                  <a:pt x="160841" y="6292195"/>
                </a:cubicBezTo>
                <a:cubicBezTo>
                  <a:pt x="218397" y="5775975"/>
                  <a:pt x="264762" y="5261447"/>
                  <a:pt x="255169" y="4736765"/>
                </a:cubicBezTo>
                <a:cubicBezTo>
                  <a:pt x="235984" y="4140996"/>
                  <a:pt x="218397" y="3545228"/>
                  <a:pt x="301534" y="2940997"/>
                </a:cubicBezTo>
                <a:cubicBezTo>
                  <a:pt x="311126" y="2851293"/>
                  <a:pt x="320719" y="2742971"/>
                  <a:pt x="293540" y="2653268"/>
                </a:cubicBezTo>
                <a:cubicBezTo>
                  <a:pt x="218397" y="2732816"/>
                  <a:pt x="235984" y="2841138"/>
                  <a:pt x="218397" y="2940997"/>
                </a:cubicBezTo>
                <a:cubicBezTo>
                  <a:pt x="199212" y="3000235"/>
                  <a:pt x="199212" y="3079784"/>
                  <a:pt x="199212" y="3149177"/>
                </a:cubicBezTo>
                <a:cubicBezTo>
                  <a:pt x="180027" y="3536765"/>
                  <a:pt x="160841" y="3922661"/>
                  <a:pt x="133662" y="4310249"/>
                </a:cubicBezTo>
                <a:cubicBezTo>
                  <a:pt x="133662" y="4379642"/>
                  <a:pt x="104884" y="4449036"/>
                  <a:pt x="95291" y="4518429"/>
                </a:cubicBezTo>
                <a:cubicBezTo>
                  <a:pt x="87297" y="4547202"/>
                  <a:pt x="58519" y="4577668"/>
                  <a:pt x="29741" y="4557357"/>
                </a:cubicBezTo>
                <a:cubicBezTo>
                  <a:pt x="12155" y="4547202"/>
                  <a:pt x="-7031" y="4508274"/>
                  <a:pt x="2562" y="4487964"/>
                </a:cubicBezTo>
                <a:cubicBezTo>
                  <a:pt x="39334" y="4251010"/>
                  <a:pt x="20149" y="4012365"/>
                  <a:pt x="29741" y="3763563"/>
                </a:cubicBezTo>
                <a:cubicBezTo>
                  <a:pt x="48927" y="3149177"/>
                  <a:pt x="95291" y="2533098"/>
                  <a:pt x="87297" y="1908557"/>
                </a:cubicBezTo>
                <a:cubicBezTo>
                  <a:pt x="87297" y="1869629"/>
                  <a:pt x="95291" y="1800235"/>
                  <a:pt x="104884" y="1800235"/>
                </a:cubicBezTo>
                <a:cubicBezTo>
                  <a:pt x="170434" y="1800235"/>
                  <a:pt x="152847" y="1869629"/>
                  <a:pt x="170434" y="1908557"/>
                </a:cubicBezTo>
                <a:cubicBezTo>
                  <a:pt x="208805" y="2037189"/>
                  <a:pt x="180027" y="2196286"/>
                  <a:pt x="255169" y="2316455"/>
                </a:cubicBezTo>
                <a:cubicBezTo>
                  <a:pt x="245576" y="2335073"/>
                  <a:pt x="235984" y="2365538"/>
                  <a:pt x="264762" y="2375694"/>
                </a:cubicBezTo>
                <a:lnTo>
                  <a:pt x="274354" y="2365538"/>
                </a:lnTo>
                <a:cubicBezTo>
                  <a:pt x="264762" y="2345228"/>
                  <a:pt x="255169" y="2335073"/>
                  <a:pt x="255169" y="2316455"/>
                </a:cubicBezTo>
                <a:cubicBezTo>
                  <a:pt x="320719" y="1977950"/>
                  <a:pt x="339904" y="1630983"/>
                  <a:pt x="368682" y="1284015"/>
                </a:cubicBezTo>
                <a:cubicBezTo>
                  <a:pt x="368682" y="1194311"/>
                  <a:pt x="368682" y="1104608"/>
                  <a:pt x="386269" y="1016596"/>
                </a:cubicBezTo>
                <a:cubicBezTo>
                  <a:pt x="415047" y="867654"/>
                  <a:pt x="461412" y="837189"/>
                  <a:pt x="648469" y="877809"/>
                </a:cubicBezTo>
                <a:cubicBezTo>
                  <a:pt x="630882" y="887965"/>
                  <a:pt x="611697" y="896427"/>
                  <a:pt x="602104" y="906582"/>
                </a:cubicBezTo>
                <a:cubicBezTo>
                  <a:pt x="592511" y="906582"/>
                  <a:pt x="592511" y="926893"/>
                  <a:pt x="592511" y="926893"/>
                </a:cubicBezTo>
                <a:cubicBezTo>
                  <a:pt x="630882" y="926893"/>
                  <a:pt x="630882" y="896427"/>
                  <a:pt x="648469" y="877809"/>
                </a:cubicBezTo>
                <a:cubicBezTo>
                  <a:pt x="902674" y="1006441"/>
                  <a:pt x="1043367" y="1234932"/>
                  <a:pt x="1136096" y="1502351"/>
                </a:cubicBezTo>
                <a:cubicBezTo>
                  <a:pt x="1192053" y="1690221"/>
                  <a:pt x="1276788" y="1849318"/>
                  <a:pt x="1492624" y="1869629"/>
                </a:cubicBezTo>
                <a:cubicBezTo>
                  <a:pt x="1577359" y="1869629"/>
                  <a:pt x="1633316" y="1959332"/>
                  <a:pt x="1698866" y="2018571"/>
                </a:cubicBezTo>
                <a:cubicBezTo>
                  <a:pt x="1820373" y="2147203"/>
                  <a:pt x="1961066" y="2236907"/>
                  <a:pt x="2130536" y="2285990"/>
                </a:cubicBezTo>
                <a:cubicBezTo>
                  <a:pt x="2213673" y="2316455"/>
                  <a:pt x="2288815" y="2316455"/>
                  <a:pt x="2373551" y="2306300"/>
                </a:cubicBezTo>
                <a:cubicBezTo>
                  <a:pt x="2635750" y="2247062"/>
                  <a:pt x="2757257" y="2324918"/>
                  <a:pt x="2861178" y="2583874"/>
                </a:cubicBezTo>
                <a:cubicBezTo>
                  <a:pt x="2897950" y="2692196"/>
                  <a:pt x="2917135" y="2822520"/>
                  <a:pt x="2992278" y="2910531"/>
                </a:cubicBezTo>
                <a:cubicBezTo>
                  <a:pt x="3038642" y="2969770"/>
                  <a:pt x="3094600" y="2969770"/>
                  <a:pt x="3123377" y="2890221"/>
                </a:cubicBezTo>
                <a:cubicBezTo>
                  <a:pt x="3216107" y="2543253"/>
                  <a:pt x="3329620" y="2196286"/>
                  <a:pt x="3347207" y="1818853"/>
                </a:cubicBezTo>
                <a:cubicBezTo>
                  <a:pt x="3366392" y="1284015"/>
                  <a:pt x="3470313" y="767795"/>
                  <a:pt x="3684549" y="282041"/>
                </a:cubicBezTo>
                <a:cubicBezTo>
                  <a:pt x="3713327" y="212647"/>
                  <a:pt x="3742105" y="153409"/>
                  <a:pt x="3788469" y="104326"/>
                </a:cubicBezTo>
                <a:cubicBezTo>
                  <a:pt x="3844427" y="34086"/>
                  <a:pt x="3902782" y="-1034"/>
                  <a:pt x="3962536" y="24"/>
                </a:cubicBez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4215398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reak slide 4">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24377650" cy="8181800"/>
          </a:xfrm>
          <a:custGeom>
            <a:avLst/>
            <a:gdLst>
              <a:gd name="connsiteX0" fmla="*/ 0 w 24377650"/>
              <a:gd name="connsiteY0" fmla="*/ 0 h 8181800"/>
              <a:gd name="connsiteX1" fmla="*/ 24377650 w 24377650"/>
              <a:gd name="connsiteY1" fmla="*/ 0 h 8181800"/>
              <a:gd name="connsiteX2" fmla="*/ 24377650 w 24377650"/>
              <a:gd name="connsiteY2" fmla="*/ 5447711 h 8181800"/>
              <a:gd name="connsiteX3" fmla="*/ 0 w 24377650"/>
              <a:gd name="connsiteY3" fmla="*/ 7394439 h 8181800"/>
            </a:gdLst>
            <a:ahLst/>
            <a:cxnLst>
              <a:cxn ang="0">
                <a:pos x="connsiteX0" y="connsiteY0"/>
              </a:cxn>
              <a:cxn ang="0">
                <a:pos x="connsiteX1" y="connsiteY1"/>
              </a:cxn>
              <a:cxn ang="0">
                <a:pos x="connsiteX2" y="connsiteY2"/>
              </a:cxn>
              <a:cxn ang="0">
                <a:pos x="connsiteX3" y="connsiteY3"/>
              </a:cxn>
            </a:cxnLst>
            <a:rect l="l" t="t" r="r" b="b"/>
            <a:pathLst>
              <a:path w="24377650" h="8181800">
                <a:moveTo>
                  <a:pt x="0" y="0"/>
                </a:moveTo>
                <a:lnTo>
                  <a:pt x="24377650" y="0"/>
                </a:lnTo>
                <a:lnTo>
                  <a:pt x="24377650" y="5447711"/>
                </a:lnTo>
                <a:cubicBezTo>
                  <a:pt x="12188825" y="5447711"/>
                  <a:pt x="12188825" y="9955923"/>
                  <a:pt x="0" y="7394439"/>
                </a:cubicBez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20842603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of 3">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14282454" y="4165593"/>
            <a:ext cx="4025048" cy="5709425"/>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5" name="Picture Placeholder 13"/>
          <p:cNvSpPr>
            <a:spLocks noGrp="1"/>
          </p:cNvSpPr>
          <p:nvPr>
            <p:ph type="pic" sz="quarter" idx="15"/>
          </p:nvPr>
        </p:nvSpPr>
        <p:spPr>
          <a:xfrm>
            <a:off x="18580875" y="4165593"/>
            <a:ext cx="4025048" cy="5709425"/>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6" name="Picture Placeholder 13"/>
          <p:cNvSpPr>
            <a:spLocks noGrp="1"/>
          </p:cNvSpPr>
          <p:nvPr>
            <p:ph type="pic" sz="quarter" idx="16"/>
          </p:nvPr>
        </p:nvSpPr>
        <p:spPr>
          <a:xfrm>
            <a:off x="9984033" y="4165593"/>
            <a:ext cx="4025048" cy="5709425"/>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08218042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am of 3">
    <p:spTree>
      <p:nvGrpSpPr>
        <p:cNvPr id="1" name=""/>
        <p:cNvGrpSpPr/>
        <p:nvPr/>
      </p:nvGrpSpPr>
      <p:grpSpPr>
        <a:xfrm>
          <a:off x="0" y="0"/>
          <a:ext cx="0" cy="0"/>
          <a:chOff x="0" y="0"/>
          <a:chExt cx="0" cy="0"/>
        </a:xfrm>
      </p:grpSpPr>
      <p:sp>
        <p:nvSpPr>
          <p:cNvPr id="14" name="Picture Placeholder 13"/>
          <p:cNvSpPr>
            <a:spLocks noGrp="1"/>
          </p:cNvSpPr>
          <p:nvPr>
            <p:ph type="pic" sz="quarter" idx="14"/>
          </p:nvPr>
        </p:nvSpPr>
        <p:spPr>
          <a:xfrm>
            <a:off x="7770143" y="4165593"/>
            <a:ext cx="4025048" cy="5709425"/>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5" name="Picture Placeholder 13"/>
          <p:cNvSpPr>
            <a:spLocks noGrp="1"/>
          </p:cNvSpPr>
          <p:nvPr>
            <p:ph type="pic" sz="quarter" idx="15"/>
          </p:nvPr>
        </p:nvSpPr>
        <p:spPr>
          <a:xfrm>
            <a:off x="17437503" y="4165593"/>
            <a:ext cx="4025048" cy="5709425"/>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6" name="Picture Placeholder 13"/>
          <p:cNvSpPr>
            <a:spLocks noGrp="1"/>
          </p:cNvSpPr>
          <p:nvPr>
            <p:ph type="pic" sz="quarter" idx="16"/>
          </p:nvPr>
        </p:nvSpPr>
        <p:spPr>
          <a:xfrm>
            <a:off x="2936463" y="4165593"/>
            <a:ext cx="4025048" cy="5709425"/>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5" name="Picture Placeholder 13"/>
          <p:cNvSpPr>
            <a:spLocks noGrp="1"/>
          </p:cNvSpPr>
          <p:nvPr>
            <p:ph type="pic" sz="quarter" idx="17"/>
          </p:nvPr>
        </p:nvSpPr>
        <p:spPr>
          <a:xfrm>
            <a:off x="12603823" y="4165593"/>
            <a:ext cx="4025048" cy="5709425"/>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10258523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1">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a:xfrm>
            <a:off x="6411750" y="-743"/>
            <a:ext cx="11554153" cy="5777821"/>
          </a:xfrm>
          <a:custGeom>
            <a:avLst/>
            <a:gdLst>
              <a:gd name="connsiteX0" fmla="*/ 0 w 11554153"/>
              <a:gd name="connsiteY0" fmla="*/ 0 h 5777821"/>
              <a:gd name="connsiteX1" fmla="*/ 11554153 w 11554153"/>
              <a:gd name="connsiteY1" fmla="*/ 1489 h 5777821"/>
              <a:gd name="connsiteX2" fmla="*/ 5776332 w 11554153"/>
              <a:gd name="connsiteY2" fmla="*/ 5777821 h 5777821"/>
            </a:gdLst>
            <a:ahLst/>
            <a:cxnLst>
              <a:cxn ang="0">
                <a:pos x="connsiteX0" y="connsiteY0"/>
              </a:cxn>
              <a:cxn ang="0">
                <a:pos x="connsiteX1" y="connsiteY1"/>
              </a:cxn>
              <a:cxn ang="0">
                <a:pos x="connsiteX2" y="connsiteY2"/>
              </a:cxn>
            </a:cxnLst>
            <a:rect l="l" t="t" r="r" b="b"/>
            <a:pathLst>
              <a:path w="11554153" h="5777821">
                <a:moveTo>
                  <a:pt x="0" y="0"/>
                </a:moveTo>
                <a:lnTo>
                  <a:pt x="11554153" y="1489"/>
                </a:lnTo>
                <a:lnTo>
                  <a:pt x="5776332" y="5777821"/>
                </a:lnTo>
                <a:close/>
              </a:path>
            </a:pathLst>
          </a:custGeom>
          <a:effectLst/>
        </p:spPr>
        <p:txBody>
          <a:bodyPr rtlCol="0">
            <a:no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25121549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am of 3">
    <p:spTree>
      <p:nvGrpSpPr>
        <p:cNvPr id="1" name=""/>
        <p:cNvGrpSpPr/>
        <p:nvPr/>
      </p:nvGrpSpPr>
      <p:grpSpPr>
        <a:xfrm>
          <a:off x="0" y="0"/>
          <a:ext cx="0" cy="0"/>
          <a:chOff x="0" y="0"/>
          <a:chExt cx="0" cy="0"/>
        </a:xfrm>
      </p:grpSpPr>
      <p:sp>
        <p:nvSpPr>
          <p:cNvPr id="16" name="Picture Placeholder 13"/>
          <p:cNvSpPr>
            <a:spLocks noGrp="1"/>
          </p:cNvSpPr>
          <p:nvPr>
            <p:ph type="pic" sz="quarter" idx="16"/>
          </p:nvPr>
        </p:nvSpPr>
        <p:spPr>
          <a:xfrm>
            <a:off x="18044135" y="4424804"/>
            <a:ext cx="3827098" cy="3827098"/>
          </a:xfrm>
          <a:prstGeom prst="ellipse">
            <a:avLst/>
          </a:prstGeo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7" name="Picture Placeholder 13"/>
          <p:cNvSpPr>
            <a:spLocks noGrp="1"/>
          </p:cNvSpPr>
          <p:nvPr>
            <p:ph type="pic" sz="quarter" idx="17"/>
          </p:nvPr>
        </p:nvSpPr>
        <p:spPr>
          <a:xfrm>
            <a:off x="12847667" y="4424804"/>
            <a:ext cx="3827098" cy="3827098"/>
          </a:xfrm>
          <a:prstGeom prst="ellipse">
            <a:avLst/>
          </a:prstGeo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8" name="Picture Placeholder 13"/>
          <p:cNvSpPr>
            <a:spLocks noGrp="1"/>
          </p:cNvSpPr>
          <p:nvPr>
            <p:ph type="pic" sz="quarter" idx="18"/>
          </p:nvPr>
        </p:nvSpPr>
        <p:spPr>
          <a:xfrm>
            <a:off x="7651199" y="4424804"/>
            <a:ext cx="3827098" cy="3827098"/>
          </a:xfrm>
          <a:prstGeom prst="ellipse">
            <a:avLst/>
          </a:prstGeo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9" name="Picture Placeholder 13"/>
          <p:cNvSpPr>
            <a:spLocks noGrp="1"/>
          </p:cNvSpPr>
          <p:nvPr>
            <p:ph type="pic" sz="quarter" idx="19"/>
          </p:nvPr>
        </p:nvSpPr>
        <p:spPr>
          <a:xfrm>
            <a:off x="2454731" y="4424804"/>
            <a:ext cx="3827098" cy="3827098"/>
          </a:xfrm>
          <a:prstGeom prst="ellipse">
            <a:avLst/>
          </a:prstGeo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2073528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am of 3">
    <p:spTree>
      <p:nvGrpSpPr>
        <p:cNvPr id="1" name=""/>
        <p:cNvGrpSpPr/>
        <p:nvPr/>
      </p:nvGrpSpPr>
      <p:grpSpPr>
        <a:xfrm>
          <a:off x="0" y="0"/>
          <a:ext cx="0" cy="0"/>
          <a:chOff x="0" y="0"/>
          <a:chExt cx="0" cy="0"/>
        </a:xfrm>
      </p:grpSpPr>
      <p:sp>
        <p:nvSpPr>
          <p:cNvPr id="26" name="Picture Placeholder 13"/>
          <p:cNvSpPr>
            <a:spLocks noGrp="1"/>
          </p:cNvSpPr>
          <p:nvPr>
            <p:ph type="pic" sz="quarter" idx="21"/>
          </p:nvPr>
        </p:nvSpPr>
        <p:spPr>
          <a:xfrm>
            <a:off x="8335116" y="8329205"/>
            <a:ext cx="2459264" cy="2459264"/>
          </a:xfrm>
          <a:prstGeom prst="ellipse">
            <a:avLst/>
          </a:prstGeo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27" name="Picture Placeholder 13"/>
          <p:cNvSpPr>
            <a:spLocks noGrp="1"/>
          </p:cNvSpPr>
          <p:nvPr>
            <p:ph type="pic" sz="quarter" idx="22"/>
          </p:nvPr>
        </p:nvSpPr>
        <p:spPr>
          <a:xfrm>
            <a:off x="3138648" y="8329205"/>
            <a:ext cx="2459264" cy="2459264"/>
          </a:xfrm>
          <a:prstGeom prst="ellipse">
            <a:avLst/>
          </a:prstGeo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28" name="Picture Placeholder 13"/>
          <p:cNvSpPr>
            <a:spLocks noGrp="1"/>
          </p:cNvSpPr>
          <p:nvPr>
            <p:ph type="pic" sz="quarter" idx="19"/>
          </p:nvPr>
        </p:nvSpPr>
        <p:spPr>
          <a:xfrm>
            <a:off x="18728052" y="8329205"/>
            <a:ext cx="2459264" cy="2459264"/>
          </a:xfrm>
          <a:prstGeom prst="ellipse">
            <a:avLst/>
          </a:prstGeo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29" name="Picture Placeholder 13"/>
          <p:cNvSpPr>
            <a:spLocks noGrp="1"/>
          </p:cNvSpPr>
          <p:nvPr>
            <p:ph type="pic" sz="quarter" idx="20"/>
          </p:nvPr>
        </p:nvSpPr>
        <p:spPr>
          <a:xfrm>
            <a:off x="13531584" y="8329205"/>
            <a:ext cx="2459264" cy="2459264"/>
          </a:xfrm>
          <a:prstGeom prst="ellipse">
            <a:avLst/>
          </a:prstGeo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30" name="Picture Placeholder 13"/>
          <p:cNvSpPr>
            <a:spLocks noGrp="1"/>
          </p:cNvSpPr>
          <p:nvPr>
            <p:ph type="pic" sz="quarter" idx="23"/>
          </p:nvPr>
        </p:nvSpPr>
        <p:spPr>
          <a:xfrm>
            <a:off x="8335116" y="3414387"/>
            <a:ext cx="2459264" cy="2459264"/>
          </a:xfrm>
          <a:prstGeom prst="ellipse">
            <a:avLst/>
          </a:prstGeo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31" name="Picture Placeholder 13"/>
          <p:cNvSpPr>
            <a:spLocks noGrp="1"/>
          </p:cNvSpPr>
          <p:nvPr>
            <p:ph type="pic" sz="quarter" idx="24"/>
          </p:nvPr>
        </p:nvSpPr>
        <p:spPr>
          <a:xfrm>
            <a:off x="3138648" y="3414387"/>
            <a:ext cx="2459264" cy="2459264"/>
          </a:xfrm>
          <a:prstGeom prst="ellipse">
            <a:avLst/>
          </a:prstGeo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32" name="Picture Placeholder 13"/>
          <p:cNvSpPr>
            <a:spLocks noGrp="1"/>
          </p:cNvSpPr>
          <p:nvPr>
            <p:ph type="pic" sz="quarter" idx="25"/>
          </p:nvPr>
        </p:nvSpPr>
        <p:spPr>
          <a:xfrm>
            <a:off x="18728052" y="3414387"/>
            <a:ext cx="2459264" cy="2459264"/>
          </a:xfrm>
          <a:prstGeom prst="ellipse">
            <a:avLst/>
          </a:prstGeo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33" name="Picture Placeholder 13"/>
          <p:cNvSpPr>
            <a:spLocks noGrp="1"/>
          </p:cNvSpPr>
          <p:nvPr>
            <p:ph type="pic" sz="quarter" idx="26"/>
          </p:nvPr>
        </p:nvSpPr>
        <p:spPr>
          <a:xfrm>
            <a:off x="13531584" y="3414387"/>
            <a:ext cx="2459264" cy="2459264"/>
          </a:xfrm>
          <a:prstGeom prst="ellipse">
            <a:avLst/>
          </a:prstGeom>
          <a:effectLst/>
        </p:spPr>
        <p:txBody>
          <a:bodyPr rtlCol="0">
            <a:normAutofit/>
          </a:bodyPr>
          <a:lstStyle>
            <a:lvl1pPr marL="0" indent="0">
              <a:buNone/>
              <a:defRPr sz="25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39218222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am of 3">
    <p:spTree>
      <p:nvGrpSpPr>
        <p:cNvPr id="1" name=""/>
        <p:cNvGrpSpPr/>
        <p:nvPr/>
      </p:nvGrpSpPr>
      <p:grpSpPr>
        <a:xfrm>
          <a:off x="0" y="0"/>
          <a:ext cx="0" cy="0"/>
          <a:chOff x="0" y="0"/>
          <a:chExt cx="0" cy="0"/>
        </a:xfrm>
      </p:grpSpPr>
      <p:sp>
        <p:nvSpPr>
          <p:cNvPr id="8" name="Picture Placeholder 7"/>
          <p:cNvSpPr>
            <a:spLocks noGrp="1"/>
          </p:cNvSpPr>
          <p:nvPr>
            <p:ph type="pic" sz="quarter" idx="16"/>
          </p:nvPr>
        </p:nvSpPr>
        <p:spPr>
          <a:xfrm>
            <a:off x="14586363" y="3333209"/>
            <a:ext cx="6701208" cy="7773406"/>
          </a:xfrm>
          <a:custGeom>
            <a:avLst/>
            <a:gdLst>
              <a:gd name="connsiteX0" fmla="*/ 3350604 w 6701208"/>
              <a:gd name="connsiteY0" fmla="*/ 0 h 7773406"/>
              <a:gd name="connsiteX1" fmla="*/ 6701208 w 6701208"/>
              <a:gd name="connsiteY1" fmla="*/ 1740037 h 7773406"/>
              <a:gd name="connsiteX2" fmla="*/ 6701208 w 6701208"/>
              <a:gd name="connsiteY2" fmla="*/ 6033369 h 7773406"/>
              <a:gd name="connsiteX3" fmla="*/ 3350604 w 6701208"/>
              <a:gd name="connsiteY3" fmla="*/ 7773406 h 7773406"/>
              <a:gd name="connsiteX4" fmla="*/ 0 w 6701208"/>
              <a:gd name="connsiteY4" fmla="*/ 6033369 h 7773406"/>
              <a:gd name="connsiteX5" fmla="*/ 0 w 6701208"/>
              <a:gd name="connsiteY5" fmla="*/ 1740037 h 777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208" h="7773406">
                <a:moveTo>
                  <a:pt x="3350604" y="0"/>
                </a:moveTo>
                <a:lnTo>
                  <a:pt x="6701208" y="1740037"/>
                </a:lnTo>
                <a:lnTo>
                  <a:pt x="6701208" y="6033369"/>
                </a:lnTo>
                <a:lnTo>
                  <a:pt x="3350604" y="7773406"/>
                </a:lnTo>
                <a:lnTo>
                  <a:pt x="0" y="6033369"/>
                </a:lnTo>
                <a:lnTo>
                  <a:pt x="0" y="1740037"/>
                </a:ln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9348255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RVICES 3">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0" y="0"/>
            <a:ext cx="24377650" cy="6880302"/>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25863956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RVICES 3">
    <p:spTree>
      <p:nvGrpSpPr>
        <p:cNvPr id="1" name=""/>
        <p:cNvGrpSpPr/>
        <p:nvPr/>
      </p:nvGrpSpPr>
      <p:grpSpPr>
        <a:xfrm>
          <a:off x="0" y="0"/>
          <a:ext cx="0" cy="0"/>
          <a:chOff x="0" y="0"/>
          <a:chExt cx="0" cy="0"/>
        </a:xfrm>
      </p:grpSpPr>
      <p:sp>
        <p:nvSpPr>
          <p:cNvPr id="7" name="Picture Placeholder 13"/>
          <p:cNvSpPr>
            <a:spLocks noGrp="1"/>
          </p:cNvSpPr>
          <p:nvPr>
            <p:ph type="pic" sz="quarter" idx="14"/>
          </p:nvPr>
        </p:nvSpPr>
        <p:spPr>
          <a:xfrm>
            <a:off x="0" y="0"/>
            <a:ext cx="24377650" cy="5915104"/>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88312874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Picture-Martik">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0" y="0"/>
            <a:ext cx="24377650" cy="1371600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546221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rvices 1">
    <p:spTree>
      <p:nvGrpSpPr>
        <p:cNvPr id="1" name=""/>
        <p:cNvGrpSpPr/>
        <p:nvPr/>
      </p:nvGrpSpPr>
      <p:grpSpPr>
        <a:xfrm>
          <a:off x="0" y="0"/>
          <a:ext cx="0" cy="0"/>
          <a:chOff x="0" y="0"/>
          <a:chExt cx="0" cy="0"/>
        </a:xfrm>
      </p:grpSpPr>
      <p:sp>
        <p:nvSpPr>
          <p:cNvPr id="3" name="Rectangle 2"/>
          <p:cNvSpPr/>
          <p:nvPr/>
        </p:nvSpPr>
        <p:spPr>
          <a:xfrm>
            <a:off x="11285538" y="579438"/>
            <a:ext cx="1895475"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2" name="Picture Placeholder 13"/>
          <p:cNvSpPr>
            <a:spLocks noGrp="1"/>
          </p:cNvSpPr>
          <p:nvPr>
            <p:ph type="pic" sz="quarter" idx="13"/>
          </p:nvPr>
        </p:nvSpPr>
        <p:spPr>
          <a:xfrm>
            <a:off x="0" y="0"/>
            <a:ext cx="10883590" cy="1371600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6368673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RVICES 2">
    <p:spTree>
      <p:nvGrpSpPr>
        <p:cNvPr id="1" name=""/>
        <p:cNvGrpSpPr/>
        <p:nvPr/>
      </p:nvGrpSpPr>
      <p:grpSpPr>
        <a:xfrm>
          <a:off x="0" y="0"/>
          <a:ext cx="0" cy="0"/>
          <a:chOff x="0" y="0"/>
          <a:chExt cx="0" cy="0"/>
        </a:xfrm>
      </p:grpSpPr>
      <p:sp>
        <p:nvSpPr>
          <p:cNvPr id="3" name="Rectangle 2"/>
          <p:cNvSpPr/>
          <p:nvPr/>
        </p:nvSpPr>
        <p:spPr>
          <a:xfrm>
            <a:off x="11285538" y="579438"/>
            <a:ext cx="1895475"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5" name="Picture Placeholder 13"/>
          <p:cNvSpPr>
            <a:spLocks noGrp="1"/>
          </p:cNvSpPr>
          <p:nvPr>
            <p:ph type="pic" sz="quarter" idx="13"/>
          </p:nvPr>
        </p:nvSpPr>
        <p:spPr>
          <a:xfrm>
            <a:off x="0" y="0"/>
            <a:ext cx="14117444" cy="1371600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8257825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Half_picture">
    <p:spTree>
      <p:nvGrpSpPr>
        <p:cNvPr id="1" name=""/>
        <p:cNvGrpSpPr/>
        <p:nvPr/>
      </p:nvGrpSpPr>
      <p:grpSpPr>
        <a:xfrm>
          <a:off x="0" y="0"/>
          <a:ext cx="0" cy="0"/>
          <a:chOff x="0" y="0"/>
          <a:chExt cx="0" cy="0"/>
        </a:xfrm>
      </p:grpSpPr>
      <p:sp>
        <p:nvSpPr>
          <p:cNvPr id="3" name="Rectangle 2"/>
          <p:cNvSpPr/>
          <p:nvPr/>
        </p:nvSpPr>
        <p:spPr>
          <a:xfrm>
            <a:off x="11285538" y="579438"/>
            <a:ext cx="1895475" cy="692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2" name="Picture Placeholder 13"/>
          <p:cNvSpPr>
            <a:spLocks noGrp="1"/>
          </p:cNvSpPr>
          <p:nvPr>
            <p:ph type="pic" sz="quarter" idx="13"/>
          </p:nvPr>
        </p:nvSpPr>
        <p:spPr>
          <a:xfrm>
            <a:off x="12690088" y="0"/>
            <a:ext cx="11687562" cy="1371600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38611624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General Slide">
    <p:spTree>
      <p:nvGrpSpPr>
        <p:cNvPr id="1" name=""/>
        <p:cNvGrpSpPr/>
        <p:nvPr/>
      </p:nvGrpSpPr>
      <p:grpSpPr>
        <a:xfrm>
          <a:off x="0" y="0"/>
          <a:ext cx="0" cy="0"/>
          <a:chOff x="0" y="0"/>
          <a:chExt cx="0" cy="0"/>
        </a:xfrm>
      </p:grpSpPr>
      <p:sp>
        <p:nvSpPr>
          <p:cNvPr id="104" name="Picture Placeholder 13"/>
          <p:cNvSpPr>
            <a:spLocks noGrp="1"/>
          </p:cNvSpPr>
          <p:nvPr>
            <p:ph type="pic" sz="quarter" idx="13"/>
          </p:nvPr>
        </p:nvSpPr>
        <p:spPr>
          <a:xfrm>
            <a:off x="11754462" y="4528987"/>
            <a:ext cx="8794705" cy="555635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05" name="Picture Placeholder 13"/>
          <p:cNvSpPr>
            <a:spLocks noGrp="1"/>
          </p:cNvSpPr>
          <p:nvPr>
            <p:ph type="pic" sz="quarter" idx="14"/>
          </p:nvPr>
        </p:nvSpPr>
        <p:spPr>
          <a:xfrm>
            <a:off x="20011939" y="6279360"/>
            <a:ext cx="2286000" cy="4026087"/>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6960273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eak 1">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168823" y="4035092"/>
            <a:ext cx="12143700" cy="7083790"/>
          </a:xfrm>
          <a:custGeom>
            <a:avLst/>
            <a:gdLst>
              <a:gd name="connsiteX0" fmla="*/ 12143700 w 12143700"/>
              <a:gd name="connsiteY0" fmla="*/ 0 h 7083790"/>
              <a:gd name="connsiteX1" fmla="*/ 7083790 w 12143700"/>
              <a:gd name="connsiteY1" fmla="*/ 7083790 h 7083790"/>
              <a:gd name="connsiteX2" fmla="*/ 0 w 12143700"/>
              <a:gd name="connsiteY2" fmla="*/ 2023880 h 7083790"/>
            </a:gdLst>
            <a:ahLst/>
            <a:cxnLst>
              <a:cxn ang="0">
                <a:pos x="connsiteX0" y="connsiteY0"/>
              </a:cxn>
              <a:cxn ang="0">
                <a:pos x="connsiteX1" y="connsiteY1"/>
              </a:cxn>
              <a:cxn ang="0">
                <a:pos x="connsiteX2" y="connsiteY2"/>
              </a:cxn>
            </a:cxnLst>
            <a:rect l="l" t="t" r="r" b="b"/>
            <a:pathLst>
              <a:path w="12143700" h="7083790">
                <a:moveTo>
                  <a:pt x="12143700" y="0"/>
                </a:moveTo>
                <a:lnTo>
                  <a:pt x="7083790" y="7083790"/>
                </a:lnTo>
                <a:lnTo>
                  <a:pt x="0" y="2023880"/>
                </a:ln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78921746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Pad_Martik-feat">
    <p:spTree>
      <p:nvGrpSpPr>
        <p:cNvPr id="1" name=""/>
        <p:cNvGrpSpPr/>
        <p:nvPr/>
      </p:nvGrpSpPr>
      <p:grpSpPr>
        <a:xfrm>
          <a:off x="0" y="0"/>
          <a:ext cx="0" cy="0"/>
          <a:chOff x="0" y="0"/>
          <a:chExt cx="0" cy="0"/>
        </a:xfrm>
      </p:grpSpPr>
      <p:sp>
        <p:nvSpPr>
          <p:cNvPr id="18" name="Picture Placeholder 13"/>
          <p:cNvSpPr>
            <a:spLocks noGrp="1"/>
          </p:cNvSpPr>
          <p:nvPr>
            <p:ph type="pic" sz="quarter" idx="14"/>
          </p:nvPr>
        </p:nvSpPr>
        <p:spPr>
          <a:xfrm>
            <a:off x="13904508" y="2987773"/>
            <a:ext cx="6336731" cy="7952744"/>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89131209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phone mockup center">
    <p:spTree>
      <p:nvGrpSpPr>
        <p:cNvPr id="1" name=""/>
        <p:cNvGrpSpPr/>
        <p:nvPr/>
      </p:nvGrpSpPr>
      <p:grpSpPr>
        <a:xfrm>
          <a:off x="0" y="0"/>
          <a:ext cx="0" cy="0"/>
          <a:chOff x="0" y="0"/>
          <a:chExt cx="0" cy="0"/>
        </a:xfrm>
      </p:grpSpPr>
      <p:sp>
        <p:nvSpPr>
          <p:cNvPr id="19" name="Picture Placeholder 13"/>
          <p:cNvSpPr>
            <a:spLocks noGrp="1"/>
          </p:cNvSpPr>
          <p:nvPr>
            <p:ph type="pic" sz="quarter" idx="14"/>
          </p:nvPr>
        </p:nvSpPr>
        <p:spPr>
          <a:xfrm>
            <a:off x="10361698" y="3763471"/>
            <a:ext cx="3867912" cy="6371361"/>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92763122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ortfolio 1">
    <p:spTree>
      <p:nvGrpSpPr>
        <p:cNvPr id="1" name=""/>
        <p:cNvGrpSpPr/>
        <p:nvPr/>
      </p:nvGrpSpPr>
      <p:grpSpPr>
        <a:xfrm>
          <a:off x="0" y="0"/>
          <a:ext cx="0" cy="0"/>
          <a:chOff x="0" y="0"/>
          <a:chExt cx="0" cy="0"/>
        </a:xfrm>
      </p:grpSpPr>
      <p:sp>
        <p:nvSpPr>
          <p:cNvPr id="5" name="Picture Placeholder 13"/>
          <p:cNvSpPr>
            <a:spLocks noGrp="1"/>
          </p:cNvSpPr>
          <p:nvPr>
            <p:ph type="pic" sz="quarter" idx="14"/>
          </p:nvPr>
        </p:nvSpPr>
        <p:spPr>
          <a:xfrm>
            <a:off x="0" y="6869151"/>
            <a:ext cx="12252906" cy="6869151"/>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6" name="Picture Placeholder 13"/>
          <p:cNvSpPr>
            <a:spLocks noGrp="1"/>
          </p:cNvSpPr>
          <p:nvPr>
            <p:ph type="pic" sz="quarter" idx="15"/>
          </p:nvPr>
        </p:nvSpPr>
        <p:spPr>
          <a:xfrm>
            <a:off x="12252906" y="0"/>
            <a:ext cx="12124744" cy="6869151"/>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33527562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9"/>
          </p:nvPr>
        </p:nvSpPr>
        <p:spPr>
          <a:xfrm>
            <a:off x="0" y="-35169"/>
            <a:ext cx="24412820" cy="9519309"/>
          </a:xfrm>
          <a:custGeom>
            <a:avLst/>
            <a:gdLst>
              <a:gd name="connsiteX0" fmla="*/ 0 w 24412820"/>
              <a:gd name="connsiteY0" fmla="*/ 0 h 9519309"/>
              <a:gd name="connsiteX1" fmla="*/ 24412820 w 24412820"/>
              <a:gd name="connsiteY1" fmla="*/ 0 h 9519309"/>
              <a:gd name="connsiteX2" fmla="*/ 24412820 w 24412820"/>
              <a:gd name="connsiteY2" fmla="*/ 1273630 h 9519309"/>
              <a:gd name="connsiteX3" fmla="*/ 24412820 w 24412820"/>
              <a:gd name="connsiteY3" fmla="*/ 2020276 h 9519309"/>
              <a:gd name="connsiteX4" fmla="*/ 24412820 w 24412820"/>
              <a:gd name="connsiteY4" fmla="*/ 5390249 h 9519309"/>
              <a:gd name="connsiteX5" fmla="*/ 24412820 w 24412820"/>
              <a:gd name="connsiteY5" fmla="*/ 9516917 h 9519309"/>
              <a:gd name="connsiteX6" fmla="*/ 23953580 w 24412820"/>
              <a:gd name="connsiteY6" fmla="*/ 9516917 h 9519309"/>
              <a:gd name="connsiteX7" fmla="*/ 23891584 w 24412820"/>
              <a:gd name="connsiteY7" fmla="*/ 9519309 h 9519309"/>
              <a:gd name="connsiteX8" fmla="*/ 23506360 w 24412820"/>
              <a:gd name="connsiteY8" fmla="*/ 9423058 h 9519309"/>
              <a:gd name="connsiteX9" fmla="*/ 22829248 w 24412820"/>
              <a:gd name="connsiteY9" fmla="*/ 9083249 h 9519309"/>
              <a:gd name="connsiteX10" fmla="*/ 22755084 w 24412820"/>
              <a:gd name="connsiteY10" fmla="*/ 9046029 h 9519309"/>
              <a:gd name="connsiteX11" fmla="*/ 22663392 w 24412820"/>
              <a:gd name="connsiteY11" fmla="*/ 9046029 h 9519309"/>
              <a:gd name="connsiteX12" fmla="*/ 22663392 w 24412820"/>
              <a:gd name="connsiteY12" fmla="*/ 9000015 h 9519309"/>
              <a:gd name="connsiteX13" fmla="*/ 22520688 w 24412820"/>
              <a:gd name="connsiteY13" fmla="*/ 8928397 h 9519309"/>
              <a:gd name="connsiteX14" fmla="*/ 16932268 w 24412820"/>
              <a:gd name="connsiteY14" fmla="*/ 6123843 h 9519309"/>
              <a:gd name="connsiteX15" fmla="*/ 16092314 w 24412820"/>
              <a:gd name="connsiteY15" fmla="*/ 6257939 h 9519309"/>
              <a:gd name="connsiteX16" fmla="*/ 15883932 w 24412820"/>
              <a:gd name="connsiteY16" fmla="*/ 7356243 h 9519309"/>
              <a:gd name="connsiteX17" fmla="*/ 15045148 w 24412820"/>
              <a:gd name="connsiteY17" fmla="*/ 7484366 h 9519309"/>
              <a:gd name="connsiteX18" fmla="*/ 9343945 w 24412820"/>
              <a:gd name="connsiteY18" fmla="*/ 4587804 h 9519309"/>
              <a:gd name="connsiteX19" fmla="*/ 8505164 w 24412820"/>
              <a:gd name="connsiteY19" fmla="*/ 4715928 h 9519309"/>
              <a:gd name="connsiteX20" fmla="*/ 8284455 w 24412820"/>
              <a:gd name="connsiteY20" fmla="*/ 5884175 h 9519309"/>
              <a:gd name="connsiteX21" fmla="*/ 7443169 w 24412820"/>
              <a:gd name="connsiteY21" fmla="*/ 6018010 h 9519309"/>
              <a:gd name="connsiteX22" fmla="*/ 567999 w 24412820"/>
              <a:gd name="connsiteY22" fmla="*/ 2522228 h 9519309"/>
              <a:gd name="connsiteX23" fmla="*/ 0 w 24412820"/>
              <a:gd name="connsiteY23" fmla="*/ 2233420 h 951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412820" h="9519309">
                <a:moveTo>
                  <a:pt x="0" y="0"/>
                </a:moveTo>
                <a:lnTo>
                  <a:pt x="24412820" y="0"/>
                </a:lnTo>
                <a:lnTo>
                  <a:pt x="24412820" y="1273630"/>
                </a:lnTo>
                <a:lnTo>
                  <a:pt x="24412820" y="2020276"/>
                </a:lnTo>
                <a:lnTo>
                  <a:pt x="24412820" y="5390249"/>
                </a:lnTo>
                <a:lnTo>
                  <a:pt x="24412820" y="9516917"/>
                </a:lnTo>
                <a:lnTo>
                  <a:pt x="23953580" y="9516917"/>
                </a:lnTo>
                <a:lnTo>
                  <a:pt x="23891584" y="9519309"/>
                </a:lnTo>
                <a:cubicBezTo>
                  <a:pt x="23770052" y="9517259"/>
                  <a:pt x="23636252" y="9488059"/>
                  <a:pt x="23506360" y="9423058"/>
                </a:cubicBezTo>
                <a:cubicBezTo>
                  <a:pt x="23506360" y="9423058"/>
                  <a:pt x="23506360" y="9423058"/>
                  <a:pt x="22829248" y="9083249"/>
                </a:cubicBezTo>
                <a:lnTo>
                  <a:pt x="22755084" y="9046029"/>
                </a:lnTo>
                <a:lnTo>
                  <a:pt x="22663392" y="9046029"/>
                </a:lnTo>
                <a:lnTo>
                  <a:pt x="22663392" y="9000015"/>
                </a:lnTo>
                <a:lnTo>
                  <a:pt x="22520688" y="8928397"/>
                </a:lnTo>
                <a:cubicBezTo>
                  <a:pt x="21650976" y="8491932"/>
                  <a:pt x="20013872" y="7670350"/>
                  <a:pt x="16932268" y="6123843"/>
                </a:cubicBezTo>
                <a:cubicBezTo>
                  <a:pt x="16583280" y="5952063"/>
                  <a:pt x="16138364" y="6023010"/>
                  <a:pt x="16092314" y="6257939"/>
                </a:cubicBezTo>
                <a:cubicBezTo>
                  <a:pt x="16092314" y="6257939"/>
                  <a:pt x="16092314" y="6257939"/>
                  <a:pt x="15883932" y="7356243"/>
                </a:cubicBezTo>
                <a:cubicBezTo>
                  <a:pt x="15837882" y="7591173"/>
                  <a:pt x="15384984" y="7660554"/>
                  <a:pt x="15045148" y="7484366"/>
                </a:cubicBezTo>
                <a:cubicBezTo>
                  <a:pt x="15045148" y="7484366"/>
                  <a:pt x="15045148" y="7484366"/>
                  <a:pt x="9343945" y="4587804"/>
                </a:cubicBezTo>
                <a:cubicBezTo>
                  <a:pt x="9002943" y="4417590"/>
                  <a:pt x="8550043" y="4486971"/>
                  <a:pt x="8505164" y="4715928"/>
                </a:cubicBezTo>
                <a:cubicBezTo>
                  <a:pt x="8505164" y="4715928"/>
                  <a:pt x="8505164" y="4715928"/>
                  <a:pt x="8284455" y="5884175"/>
                </a:cubicBezTo>
                <a:cubicBezTo>
                  <a:pt x="8238405" y="6119105"/>
                  <a:pt x="7784176" y="6188225"/>
                  <a:pt x="7443169" y="6018010"/>
                </a:cubicBezTo>
                <a:cubicBezTo>
                  <a:pt x="7443169" y="6018010"/>
                  <a:pt x="7443169" y="6018010"/>
                  <a:pt x="567999" y="2522228"/>
                </a:cubicBezTo>
                <a:lnTo>
                  <a:pt x="0" y="2233420"/>
                </a:lnTo>
                <a:close/>
              </a:path>
            </a:pathLst>
          </a:custGeom>
          <a:effectLst/>
        </p:spPr>
        <p:txBody>
          <a:bodyPr rtlCol="0">
            <a:no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470498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rtlCol="0">
            <a:normAutofit/>
          </a:bodyPr>
          <a:lstStyle>
            <a:lvl1pPr marL="0" indent="0">
              <a:buNone/>
              <a:defRPr sz="4200">
                <a:ln>
                  <a:noFill/>
                </a:ln>
                <a:solidFill>
                  <a:schemeClr val="bg1">
                    <a:lumMod val="85000"/>
                  </a:schemeClr>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12900760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Portfolio Four">
    <p:spTree>
      <p:nvGrpSpPr>
        <p:cNvPr id="1" name=""/>
        <p:cNvGrpSpPr/>
        <p:nvPr/>
      </p:nvGrpSpPr>
      <p:grpSpPr>
        <a:xfrm>
          <a:off x="0" y="0"/>
          <a:ext cx="0" cy="0"/>
          <a:chOff x="0" y="0"/>
          <a:chExt cx="0" cy="0"/>
        </a:xfrm>
      </p:grpSpPr>
      <p:sp>
        <p:nvSpPr>
          <p:cNvPr id="14" name="Picture Placeholder 2"/>
          <p:cNvSpPr>
            <a:spLocks noGrp="1"/>
          </p:cNvSpPr>
          <p:nvPr>
            <p:ph type="pic" sz="quarter" idx="17"/>
          </p:nvPr>
        </p:nvSpPr>
        <p:spPr>
          <a:xfrm>
            <a:off x="3865184" y="2999257"/>
            <a:ext cx="4387861" cy="7785973"/>
          </a:xfrm>
          <a:prstGeom prst="rect">
            <a:avLst/>
          </a:prstGeom>
        </p:spPr>
        <p:txBody>
          <a:bodyPr rtlCol="0">
            <a:normAutofit/>
          </a:bodyPr>
          <a:lstStyle>
            <a:lvl1pPr>
              <a:defRPr sz="3199"/>
            </a:lvl1pPr>
          </a:lstStyle>
          <a:p>
            <a:pPr lvl="0"/>
            <a:r>
              <a:rPr lang="en-US" noProof="0" smtClean="0"/>
              <a:t>Click icon to add picture</a:t>
            </a:r>
            <a:endParaRPr lang="en-US" noProof="0"/>
          </a:p>
        </p:txBody>
      </p:sp>
    </p:spTree>
    <p:extLst>
      <p:ext uri="{BB962C8B-B14F-4D97-AF65-F5344CB8AC3E}">
        <p14:creationId xmlns:p14="http://schemas.microsoft.com/office/powerpoint/2010/main" val="1762455826"/>
      </p:ext>
    </p:extLst>
  </p:cSld>
  <p:clrMapOvr>
    <a:masterClrMapping/>
  </p:clrMapOvr>
  <p:transition spd="med" advClick="0" advTm="2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ehind the Scenes">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13759215" y="4423106"/>
            <a:ext cx="8491415" cy="4801110"/>
          </a:xfrm>
          <a:prstGeom prst="rect">
            <a:avLst/>
          </a:prstGeom>
          <a:solidFill>
            <a:schemeClr val="bg1">
              <a:lumMod val="95000"/>
            </a:schemeClr>
          </a:solidFill>
        </p:spPr>
        <p:txBody>
          <a:bodyPr rtlCol="0">
            <a:normAutofit/>
          </a:bodyPr>
          <a:lstStyle>
            <a:lvl1pPr marL="0" indent="0">
              <a:buNone/>
              <a:defRPr sz="2799">
                <a:solidFill>
                  <a:schemeClr val="tx1"/>
                </a:solidFill>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182329475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219200" y="12712700"/>
            <a:ext cx="5688013" cy="730250"/>
          </a:xfrm>
          <a:prstGeom prst="rect">
            <a:avLst/>
          </a:prstGeom>
        </p:spPr>
        <p:txBody>
          <a:bodyPr/>
          <a:lstStyle>
            <a:lvl1pPr defTabSz="1828434" eaLnBrk="1" fontAlgn="auto" hangingPunct="1">
              <a:spcBef>
                <a:spcPts val="0"/>
              </a:spcBef>
              <a:spcAft>
                <a:spcPts val="0"/>
              </a:spcAft>
              <a:defRPr>
                <a:latin typeface="+mn-lt"/>
              </a:defRPr>
            </a:lvl1pPr>
          </a:lstStyle>
          <a:p>
            <a:pPr>
              <a:defRPr/>
            </a:pPr>
            <a:fld id="{2F0B2EFD-FB7D-4B81-80E7-0A3A415C4238}" type="datetimeFigureOut">
              <a:rPr lang="en-US"/>
              <a:pPr>
                <a:defRPr/>
              </a:pPr>
              <a:t>8/21/2018</a:t>
            </a:fld>
            <a:endParaRPr lang="en-US"/>
          </a:p>
        </p:txBody>
      </p:sp>
      <p:sp>
        <p:nvSpPr>
          <p:cNvPr id="5" name="Footer Placeholder 4"/>
          <p:cNvSpPr>
            <a:spLocks noGrp="1"/>
          </p:cNvSpPr>
          <p:nvPr>
            <p:ph type="ftr" sz="quarter" idx="11"/>
          </p:nvPr>
        </p:nvSpPr>
        <p:spPr>
          <a:xfrm>
            <a:off x="8329613" y="12712700"/>
            <a:ext cx="7718425" cy="730250"/>
          </a:xfrm>
          <a:prstGeom prst="rect">
            <a:avLst/>
          </a:prstGeom>
        </p:spPr>
        <p:txBody>
          <a:bodyPr/>
          <a:lstStyle>
            <a:lvl1pPr defTabSz="1828434"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17470438" y="12712700"/>
            <a:ext cx="5688012" cy="730250"/>
          </a:xfrm>
          <a:prstGeom prst="rect">
            <a:avLst/>
          </a:prstGeom>
        </p:spPr>
        <p:txBody>
          <a:bodyPr/>
          <a:lstStyle>
            <a:lvl1pPr defTabSz="1828434" eaLnBrk="1" fontAlgn="auto" hangingPunct="1">
              <a:spcBef>
                <a:spcPts val="0"/>
              </a:spcBef>
              <a:spcAft>
                <a:spcPts val="0"/>
              </a:spcAft>
              <a:defRPr>
                <a:latin typeface="+mn-lt"/>
              </a:defRPr>
            </a:lvl1pPr>
          </a:lstStyle>
          <a:p>
            <a:pPr>
              <a:defRPr/>
            </a:pPr>
            <a:fld id="{98112FE3-A44F-4775-88E1-B318FCCC09C2}" type="slidenum">
              <a:rPr lang="en-US"/>
              <a:pPr>
                <a:defRPr/>
              </a:pPr>
              <a:t>‹#›</a:t>
            </a:fld>
            <a:endParaRPr lang="en-US"/>
          </a:p>
        </p:txBody>
      </p:sp>
    </p:spTree>
    <p:extLst>
      <p:ext uri="{BB962C8B-B14F-4D97-AF65-F5344CB8AC3E}">
        <p14:creationId xmlns:p14="http://schemas.microsoft.com/office/powerpoint/2010/main" val="3989948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8883" y="3200401"/>
            <a:ext cx="10766795"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1972" y="3200401"/>
            <a:ext cx="10766795" cy="90519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219200" y="12712700"/>
            <a:ext cx="5688013" cy="730250"/>
          </a:xfrm>
          <a:prstGeom prst="rect">
            <a:avLst/>
          </a:prstGeom>
        </p:spPr>
        <p:txBody>
          <a:bodyPr/>
          <a:lstStyle>
            <a:lvl1pPr defTabSz="1828434" eaLnBrk="1" fontAlgn="auto" hangingPunct="1">
              <a:spcBef>
                <a:spcPts val="0"/>
              </a:spcBef>
              <a:spcAft>
                <a:spcPts val="0"/>
              </a:spcAft>
              <a:defRPr>
                <a:latin typeface="+mn-lt"/>
              </a:defRPr>
            </a:lvl1pPr>
          </a:lstStyle>
          <a:p>
            <a:pPr>
              <a:defRPr/>
            </a:pPr>
            <a:fld id="{199BF1D4-8241-451D-A92E-553BC871E0CB}" type="datetimeFigureOut">
              <a:rPr lang="en-US"/>
              <a:pPr>
                <a:defRPr/>
              </a:pPr>
              <a:t>8/21/2018</a:t>
            </a:fld>
            <a:endParaRPr lang="en-US"/>
          </a:p>
        </p:txBody>
      </p:sp>
      <p:sp>
        <p:nvSpPr>
          <p:cNvPr id="6" name="Footer Placeholder 5"/>
          <p:cNvSpPr>
            <a:spLocks noGrp="1"/>
          </p:cNvSpPr>
          <p:nvPr>
            <p:ph type="ftr" sz="quarter" idx="11"/>
          </p:nvPr>
        </p:nvSpPr>
        <p:spPr>
          <a:xfrm>
            <a:off x="8329613" y="12712700"/>
            <a:ext cx="7718425" cy="730250"/>
          </a:xfrm>
          <a:prstGeom prst="rect">
            <a:avLst/>
          </a:prstGeom>
        </p:spPr>
        <p:txBody>
          <a:bodyPr/>
          <a:lstStyle>
            <a:lvl1pPr defTabSz="1828434" eaLnBrk="1" fontAlgn="auto" hangingPunct="1">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17470438" y="12712700"/>
            <a:ext cx="5688012" cy="730250"/>
          </a:xfrm>
          <a:prstGeom prst="rect">
            <a:avLst/>
          </a:prstGeom>
        </p:spPr>
        <p:txBody>
          <a:bodyPr/>
          <a:lstStyle>
            <a:lvl1pPr defTabSz="1828434" eaLnBrk="1" fontAlgn="auto" hangingPunct="1">
              <a:spcBef>
                <a:spcPts val="0"/>
              </a:spcBef>
              <a:spcAft>
                <a:spcPts val="0"/>
              </a:spcAft>
              <a:defRPr>
                <a:latin typeface="+mn-lt"/>
              </a:defRPr>
            </a:lvl1pPr>
          </a:lstStyle>
          <a:p>
            <a:pPr>
              <a:defRPr/>
            </a:pPr>
            <a:fld id="{3B332AD4-59C1-4175-A3D2-D70530E3D80C}" type="slidenum">
              <a:rPr lang="en-US"/>
              <a:pPr>
                <a:defRPr/>
              </a:pPr>
              <a:t>‹#›</a:t>
            </a:fld>
            <a:endParaRPr lang="en-US"/>
          </a:p>
        </p:txBody>
      </p:sp>
    </p:spTree>
    <p:extLst>
      <p:ext uri="{BB962C8B-B14F-4D97-AF65-F5344CB8AC3E}">
        <p14:creationId xmlns:p14="http://schemas.microsoft.com/office/powerpoint/2010/main" val="731511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Rectangle 3"/>
          <p:cNvSpPr/>
          <p:nvPr/>
        </p:nvSpPr>
        <p:spPr>
          <a:xfrm>
            <a:off x="0" y="0"/>
            <a:ext cx="24506205" cy="3160292"/>
          </a:xfrm>
          <a:prstGeom prst="rect">
            <a:avLst/>
          </a:prstGeom>
          <a:gradFill>
            <a:gsLst>
              <a:gs pos="0">
                <a:schemeClr val="tx1">
                  <a:lumMod val="50000"/>
                  <a:lumOff val="50000"/>
                  <a:alpha val="71000"/>
                </a:schemeClr>
              </a:gs>
              <a:gs pos="52000">
                <a:schemeClr val="tx1"/>
              </a:gs>
            </a:gsLst>
            <a:path path="circle">
              <a:fillToRect l="45000" t="65000" r="125000" b="100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198"/>
          </a:p>
        </p:txBody>
      </p:sp>
      <p:sp>
        <p:nvSpPr>
          <p:cNvPr id="2" name="Title 1"/>
          <p:cNvSpPr>
            <a:spLocks noGrp="1"/>
          </p:cNvSpPr>
          <p:nvPr>
            <p:ph type="title"/>
          </p:nvPr>
        </p:nvSpPr>
        <p:spPr>
          <a:xfrm>
            <a:off x="1675964" y="254583"/>
            <a:ext cx="21025723" cy="2651126"/>
          </a:xfrm>
        </p:spPr>
        <p:txBody>
          <a:bodyPr/>
          <a:lstStyle>
            <a:lvl1pPr algn="ctr">
              <a:defRPr>
                <a:solidFill>
                  <a:schemeClr val="bg1"/>
                </a:solidFill>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933073" y="3957579"/>
            <a:ext cx="20768614" cy="80041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39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Portfolio ">
    <p:spTree>
      <p:nvGrpSpPr>
        <p:cNvPr id="1" name=""/>
        <p:cNvGrpSpPr/>
        <p:nvPr/>
      </p:nvGrpSpPr>
      <p:grpSpPr>
        <a:xfrm>
          <a:off x="0" y="0"/>
          <a:ext cx="0" cy="0"/>
          <a:chOff x="0" y="0"/>
          <a:chExt cx="0" cy="0"/>
        </a:xfrm>
      </p:grpSpPr>
      <p:sp>
        <p:nvSpPr>
          <p:cNvPr id="11" name="Picture Placeholder 13"/>
          <p:cNvSpPr>
            <a:spLocks noGrp="1"/>
          </p:cNvSpPr>
          <p:nvPr>
            <p:ph type="pic" sz="quarter" idx="25"/>
          </p:nvPr>
        </p:nvSpPr>
        <p:spPr>
          <a:xfrm>
            <a:off x="2513048" y="3006795"/>
            <a:ext cx="2758028" cy="2758028"/>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3" name="Picture Placeholder 13"/>
          <p:cNvSpPr>
            <a:spLocks noGrp="1"/>
          </p:cNvSpPr>
          <p:nvPr>
            <p:ph type="pic" sz="quarter" idx="26"/>
          </p:nvPr>
        </p:nvSpPr>
        <p:spPr>
          <a:xfrm>
            <a:off x="2513048" y="6221848"/>
            <a:ext cx="2758028" cy="2758028"/>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4" name="Picture Placeholder 13"/>
          <p:cNvSpPr>
            <a:spLocks noGrp="1"/>
          </p:cNvSpPr>
          <p:nvPr>
            <p:ph type="pic" sz="quarter" idx="24"/>
          </p:nvPr>
        </p:nvSpPr>
        <p:spPr>
          <a:xfrm>
            <a:off x="2513048" y="9436901"/>
            <a:ext cx="2758028" cy="2758028"/>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54379270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s 2">
    <p:spTree>
      <p:nvGrpSpPr>
        <p:cNvPr id="1" name=""/>
        <p:cNvGrpSpPr/>
        <p:nvPr/>
      </p:nvGrpSpPr>
      <p:grpSpPr>
        <a:xfrm>
          <a:off x="0" y="0"/>
          <a:ext cx="0" cy="0"/>
          <a:chOff x="0" y="0"/>
          <a:chExt cx="0" cy="0"/>
        </a:xfrm>
      </p:grpSpPr>
      <p:sp>
        <p:nvSpPr>
          <p:cNvPr id="21" name="Picture Placeholder 13"/>
          <p:cNvSpPr>
            <a:spLocks noGrp="1"/>
          </p:cNvSpPr>
          <p:nvPr>
            <p:ph type="pic" sz="quarter" idx="24"/>
          </p:nvPr>
        </p:nvSpPr>
        <p:spPr>
          <a:xfrm>
            <a:off x="5684271" y="1336432"/>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22" name="Picture Placeholder 13"/>
          <p:cNvSpPr>
            <a:spLocks noGrp="1"/>
          </p:cNvSpPr>
          <p:nvPr>
            <p:ph type="pic" sz="quarter" idx="25"/>
          </p:nvPr>
        </p:nvSpPr>
        <p:spPr>
          <a:xfrm>
            <a:off x="9619117" y="1336432"/>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23" name="Picture Placeholder 13"/>
          <p:cNvSpPr>
            <a:spLocks noGrp="1"/>
          </p:cNvSpPr>
          <p:nvPr>
            <p:ph type="pic" sz="quarter" idx="26"/>
          </p:nvPr>
        </p:nvSpPr>
        <p:spPr>
          <a:xfrm>
            <a:off x="1749425" y="1336432"/>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27" name="Picture Placeholder 13"/>
          <p:cNvSpPr>
            <a:spLocks noGrp="1"/>
          </p:cNvSpPr>
          <p:nvPr>
            <p:ph type="pic" sz="quarter" idx="27"/>
          </p:nvPr>
        </p:nvSpPr>
        <p:spPr>
          <a:xfrm>
            <a:off x="5684271" y="5195153"/>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28" name="Picture Placeholder 13"/>
          <p:cNvSpPr>
            <a:spLocks noGrp="1"/>
          </p:cNvSpPr>
          <p:nvPr>
            <p:ph type="pic" sz="quarter" idx="28"/>
          </p:nvPr>
        </p:nvSpPr>
        <p:spPr>
          <a:xfrm>
            <a:off x="9619117" y="5195153"/>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29" name="Picture Placeholder 13"/>
          <p:cNvSpPr>
            <a:spLocks noGrp="1"/>
          </p:cNvSpPr>
          <p:nvPr>
            <p:ph type="pic" sz="quarter" idx="29"/>
          </p:nvPr>
        </p:nvSpPr>
        <p:spPr>
          <a:xfrm>
            <a:off x="1749425" y="5195153"/>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30" name="Picture Placeholder 13"/>
          <p:cNvSpPr>
            <a:spLocks noGrp="1"/>
          </p:cNvSpPr>
          <p:nvPr>
            <p:ph type="pic" sz="quarter" idx="21"/>
          </p:nvPr>
        </p:nvSpPr>
        <p:spPr>
          <a:xfrm>
            <a:off x="5684271" y="9053873"/>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31" name="Picture Placeholder 13"/>
          <p:cNvSpPr>
            <a:spLocks noGrp="1"/>
          </p:cNvSpPr>
          <p:nvPr>
            <p:ph type="pic" sz="quarter" idx="22"/>
          </p:nvPr>
        </p:nvSpPr>
        <p:spPr>
          <a:xfrm>
            <a:off x="9619117" y="9053873"/>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32" name="Picture Placeholder 13"/>
          <p:cNvSpPr>
            <a:spLocks noGrp="1"/>
          </p:cNvSpPr>
          <p:nvPr>
            <p:ph type="pic" sz="quarter" idx="23"/>
          </p:nvPr>
        </p:nvSpPr>
        <p:spPr>
          <a:xfrm>
            <a:off x="1749425" y="9053873"/>
            <a:ext cx="3207252" cy="3207252"/>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9397493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ners 3">
    <p:spTree>
      <p:nvGrpSpPr>
        <p:cNvPr id="1" name=""/>
        <p:cNvGrpSpPr/>
        <p:nvPr/>
      </p:nvGrpSpPr>
      <p:grpSpPr>
        <a:xfrm>
          <a:off x="0" y="0"/>
          <a:ext cx="0" cy="0"/>
          <a:chOff x="0" y="0"/>
          <a:chExt cx="0" cy="0"/>
        </a:xfrm>
      </p:grpSpPr>
      <p:sp>
        <p:nvSpPr>
          <p:cNvPr id="44" name="Picture Placeholder 13"/>
          <p:cNvSpPr>
            <a:spLocks noGrp="1"/>
          </p:cNvSpPr>
          <p:nvPr>
            <p:ph type="pic" sz="quarter" idx="30"/>
          </p:nvPr>
        </p:nvSpPr>
        <p:spPr>
          <a:xfrm>
            <a:off x="2860432" y="3470035"/>
            <a:ext cx="3845166" cy="3845166"/>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45" name="Picture Placeholder 13"/>
          <p:cNvSpPr>
            <a:spLocks noGrp="1"/>
          </p:cNvSpPr>
          <p:nvPr>
            <p:ph type="pic" sz="quarter" idx="31"/>
          </p:nvPr>
        </p:nvSpPr>
        <p:spPr>
          <a:xfrm>
            <a:off x="7779657" y="3470035"/>
            <a:ext cx="3845166" cy="3845166"/>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46" name="Picture Placeholder 13"/>
          <p:cNvSpPr>
            <a:spLocks noGrp="1"/>
          </p:cNvSpPr>
          <p:nvPr>
            <p:ph type="pic" sz="quarter" idx="32"/>
          </p:nvPr>
        </p:nvSpPr>
        <p:spPr>
          <a:xfrm>
            <a:off x="12647522" y="3470035"/>
            <a:ext cx="3845166" cy="3845166"/>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47" name="Picture Placeholder 13"/>
          <p:cNvSpPr>
            <a:spLocks noGrp="1"/>
          </p:cNvSpPr>
          <p:nvPr>
            <p:ph type="pic" sz="quarter" idx="33"/>
          </p:nvPr>
        </p:nvSpPr>
        <p:spPr>
          <a:xfrm>
            <a:off x="17609172" y="3470035"/>
            <a:ext cx="3845166" cy="3845166"/>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48" name="Picture Placeholder 13"/>
          <p:cNvSpPr>
            <a:spLocks noGrp="1"/>
          </p:cNvSpPr>
          <p:nvPr>
            <p:ph type="pic" sz="quarter" idx="27"/>
          </p:nvPr>
        </p:nvSpPr>
        <p:spPr>
          <a:xfrm>
            <a:off x="2860432" y="7971695"/>
            <a:ext cx="3845166" cy="3845166"/>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49" name="Picture Placeholder 13"/>
          <p:cNvSpPr>
            <a:spLocks noGrp="1"/>
          </p:cNvSpPr>
          <p:nvPr>
            <p:ph type="pic" sz="quarter" idx="28"/>
          </p:nvPr>
        </p:nvSpPr>
        <p:spPr>
          <a:xfrm>
            <a:off x="7779657" y="7971695"/>
            <a:ext cx="3845166" cy="3845166"/>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50" name="Picture Placeholder 13"/>
          <p:cNvSpPr>
            <a:spLocks noGrp="1"/>
          </p:cNvSpPr>
          <p:nvPr>
            <p:ph type="pic" sz="quarter" idx="29"/>
          </p:nvPr>
        </p:nvSpPr>
        <p:spPr>
          <a:xfrm>
            <a:off x="12647522" y="7971695"/>
            <a:ext cx="3845166" cy="3845166"/>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51" name="Picture Placeholder 13"/>
          <p:cNvSpPr>
            <a:spLocks noGrp="1"/>
          </p:cNvSpPr>
          <p:nvPr>
            <p:ph type="pic" sz="quarter" idx="26"/>
          </p:nvPr>
        </p:nvSpPr>
        <p:spPr>
          <a:xfrm>
            <a:off x="17609172" y="7971695"/>
            <a:ext cx="3845166" cy="3845166"/>
          </a:xfrm>
          <a:prstGeom prst="ellipse">
            <a:avLst/>
          </a:prstGeom>
          <a:effectLst/>
        </p:spPr>
        <p:txBody>
          <a:bodyPr rtlCol="0">
            <a:normAutofit/>
          </a:bodyPr>
          <a:lstStyle>
            <a:lvl1pPr marL="0" indent="0">
              <a:buNone/>
              <a:defRPr sz="30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3949049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Portfolio ">
    <p:spTree>
      <p:nvGrpSpPr>
        <p:cNvPr id="1" name=""/>
        <p:cNvGrpSpPr/>
        <p:nvPr/>
      </p:nvGrpSpPr>
      <p:grpSpPr>
        <a:xfrm>
          <a:off x="0" y="0"/>
          <a:ext cx="0" cy="0"/>
          <a:chOff x="0" y="0"/>
          <a:chExt cx="0" cy="0"/>
        </a:xfrm>
      </p:grpSpPr>
      <p:sp>
        <p:nvSpPr>
          <p:cNvPr id="8" name="Picture Placeholder 13"/>
          <p:cNvSpPr>
            <a:spLocks noGrp="1"/>
          </p:cNvSpPr>
          <p:nvPr>
            <p:ph type="pic" sz="quarter" idx="13"/>
          </p:nvPr>
        </p:nvSpPr>
        <p:spPr>
          <a:xfrm>
            <a:off x="0" y="0"/>
            <a:ext cx="8765686" cy="1371600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40262630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Portfolio ">
    <p:spTree>
      <p:nvGrpSpPr>
        <p:cNvPr id="1" name=""/>
        <p:cNvGrpSpPr/>
        <p:nvPr/>
      </p:nvGrpSpPr>
      <p:grpSpPr>
        <a:xfrm>
          <a:off x="0" y="0"/>
          <a:ext cx="0" cy="0"/>
          <a:chOff x="0" y="0"/>
          <a:chExt cx="0" cy="0"/>
        </a:xfrm>
      </p:grpSpPr>
      <p:sp>
        <p:nvSpPr>
          <p:cNvPr id="11" name="Picture Placeholder 13"/>
          <p:cNvSpPr>
            <a:spLocks noGrp="1"/>
          </p:cNvSpPr>
          <p:nvPr>
            <p:ph type="pic" sz="quarter" idx="13"/>
          </p:nvPr>
        </p:nvSpPr>
        <p:spPr>
          <a:xfrm>
            <a:off x="8760912" y="4393580"/>
            <a:ext cx="6552114" cy="932242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
        <p:nvSpPr>
          <p:cNvPr id="12" name="Picture Placeholder 13"/>
          <p:cNvSpPr>
            <a:spLocks noGrp="1"/>
          </p:cNvSpPr>
          <p:nvPr>
            <p:ph type="pic" sz="quarter" idx="14"/>
          </p:nvPr>
        </p:nvSpPr>
        <p:spPr>
          <a:xfrm>
            <a:off x="16076111" y="0"/>
            <a:ext cx="6552114" cy="9322420"/>
          </a:xfrm>
          <a:effectLst/>
        </p:spPr>
        <p:txBody>
          <a:bodyPr rtlCol="0">
            <a:normAutofit/>
          </a:bodyPr>
          <a:lstStyle>
            <a:lvl1pPr marL="0" indent="0">
              <a:buNone/>
              <a:defRPr sz="4200">
                <a:ln>
                  <a:noFill/>
                </a:ln>
                <a:solidFill>
                  <a:schemeClr val="bg1">
                    <a:lumMod val="85000"/>
                  </a:schemeClr>
                </a:solidFill>
                <a:latin typeface="Lato Light" charset="0"/>
                <a:ea typeface="Lato Light" charset="0"/>
                <a:cs typeface="Lato Light"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213891919"/>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76400" y="730250"/>
            <a:ext cx="210248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ctr" anchorCtr="0" compatLnSpc="1">
            <a:prstTxWarp prst="textNoShape">
              <a:avLst/>
            </a:prstTxWarp>
          </a:bodyPr>
          <a:lstStyle/>
          <a:p>
            <a:pPr lvl="0"/>
            <a:r>
              <a:rPr lang="en-US" altLang="en-US" smtClean="0"/>
              <a:t>Click to edit Master title style</a:t>
            </a:r>
            <a:endParaRPr lang="en-US" altLang="en-US" smtClean="0"/>
          </a:p>
        </p:txBody>
      </p:sp>
      <p:sp>
        <p:nvSpPr>
          <p:cNvPr id="1027" name="Text Placeholder 2"/>
          <p:cNvSpPr>
            <a:spLocks noGrp="1"/>
          </p:cNvSpPr>
          <p:nvPr>
            <p:ph type="body" idx="1"/>
          </p:nvPr>
        </p:nvSpPr>
        <p:spPr bwMode="auto">
          <a:xfrm>
            <a:off x="1676400" y="3651250"/>
            <a:ext cx="21024850" cy="870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43" tIns="91422" rIns="182843" bIns="9142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5" r:id="rId18"/>
    <p:sldLayoutId id="2147484066" r:id="rId19"/>
    <p:sldLayoutId id="2147484067" r:id="rId20"/>
    <p:sldLayoutId id="2147484068" r:id="rId21"/>
    <p:sldLayoutId id="2147484069" r:id="rId22"/>
    <p:sldLayoutId id="2147484070" r:id="rId23"/>
    <p:sldLayoutId id="2147484071" r:id="rId24"/>
    <p:sldLayoutId id="2147484072" r:id="rId25"/>
    <p:sldLayoutId id="2147484073" r:id="rId26"/>
    <p:sldLayoutId id="2147484074" r:id="rId27"/>
    <p:sldLayoutId id="2147484075" r:id="rId28"/>
    <p:sldLayoutId id="2147484076" r:id="rId29"/>
    <p:sldLayoutId id="2147484077" r:id="rId30"/>
    <p:sldLayoutId id="2147484078" r:id="rId31"/>
    <p:sldLayoutId id="2147484079" r:id="rId32"/>
    <p:sldLayoutId id="2147484080" r:id="rId33"/>
    <p:sldLayoutId id="2147484081" r:id="rId34"/>
    <p:sldLayoutId id="2147484082" r:id="rId35"/>
    <p:sldLayoutId id="2147484083" r:id="rId36"/>
    <p:sldLayoutId id="2147484084" r:id="rId37"/>
    <p:sldLayoutId id="2147484085" r:id="rId38"/>
    <p:sldLayoutId id="2147484086" r:id="rId39"/>
    <p:sldLayoutId id="2147484087" r:id="rId40"/>
    <p:sldLayoutId id="2147484088" r:id="rId41"/>
    <p:sldLayoutId id="2147484089" r:id="rId42"/>
    <p:sldLayoutId id="2147484047" r:id="rId43"/>
    <p:sldLayoutId id="2147484090" r:id="rId44"/>
    <p:sldLayoutId id="2147484091" r:id="rId45"/>
    <p:sldLayoutId id="2147484092" r:id="rId46"/>
    <p:sldLayoutId id="2147484093" r:id="rId47"/>
    <p:sldLayoutId id="2147484094" r:id="rId48"/>
    <p:sldLayoutId id="2147484095" r:id="rId49"/>
  </p:sldLayoutIdLst>
  <p:transition spd="slow"/>
  <p:timing>
    <p:tnLst>
      <p:par>
        <p:cTn id="1" dur="indefinite" restart="never" nodeType="tmRoot"/>
      </p:par>
    </p:tnLst>
  </p:timing>
  <p:hf hdr="0" ftr="0" dt="0"/>
  <p:txStyles>
    <p:titleStyle>
      <a:lvl1pPr algn="l" defTabSz="1827213" rtl="0" eaLnBrk="1" fontAlgn="base" hangingPunct="1">
        <a:lnSpc>
          <a:spcPct val="90000"/>
        </a:lnSpc>
        <a:spcBef>
          <a:spcPct val="0"/>
        </a:spcBef>
        <a:spcAft>
          <a:spcPct val="0"/>
        </a:spcAft>
        <a:defRPr lang="en-US" sz="6000" kern="1200">
          <a:solidFill>
            <a:schemeClr val="tx1"/>
          </a:solidFill>
          <a:latin typeface="Lato Light" charset="0"/>
          <a:ea typeface="Lato Light" charset="0"/>
          <a:cs typeface="Lato Light" charset="0"/>
        </a:defRPr>
      </a:lvl1pPr>
      <a:lvl2pPr algn="l" defTabSz="1827213" rtl="0" eaLnBrk="1" fontAlgn="base" hangingPunct="1">
        <a:lnSpc>
          <a:spcPct val="90000"/>
        </a:lnSpc>
        <a:spcBef>
          <a:spcPct val="0"/>
        </a:spcBef>
        <a:spcAft>
          <a:spcPct val="0"/>
        </a:spcAft>
        <a:defRPr sz="6000">
          <a:solidFill>
            <a:schemeClr val="tx1"/>
          </a:solidFill>
          <a:latin typeface="Lato Light"/>
          <a:ea typeface="Lato Light"/>
          <a:cs typeface="Lato Light"/>
        </a:defRPr>
      </a:lvl2pPr>
      <a:lvl3pPr algn="l" defTabSz="1827213" rtl="0" eaLnBrk="1" fontAlgn="base" hangingPunct="1">
        <a:lnSpc>
          <a:spcPct val="90000"/>
        </a:lnSpc>
        <a:spcBef>
          <a:spcPct val="0"/>
        </a:spcBef>
        <a:spcAft>
          <a:spcPct val="0"/>
        </a:spcAft>
        <a:defRPr sz="6000">
          <a:solidFill>
            <a:schemeClr val="tx1"/>
          </a:solidFill>
          <a:latin typeface="Lato Light"/>
          <a:ea typeface="Lato Light"/>
          <a:cs typeface="Lato Light"/>
        </a:defRPr>
      </a:lvl3pPr>
      <a:lvl4pPr algn="l" defTabSz="1827213" rtl="0" eaLnBrk="1" fontAlgn="base" hangingPunct="1">
        <a:lnSpc>
          <a:spcPct val="90000"/>
        </a:lnSpc>
        <a:spcBef>
          <a:spcPct val="0"/>
        </a:spcBef>
        <a:spcAft>
          <a:spcPct val="0"/>
        </a:spcAft>
        <a:defRPr sz="6000">
          <a:solidFill>
            <a:schemeClr val="tx1"/>
          </a:solidFill>
          <a:latin typeface="Lato Light"/>
          <a:ea typeface="Lato Light"/>
          <a:cs typeface="Lato Light"/>
        </a:defRPr>
      </a:lvl4pPr>
      <a:lvl5pPr algn="l" defTabSz="1827213" rtl="0" eaLnBrk="1" fontAlgn="base" hangingPunct="1">
        <a:lnSpc>
          <a:spcPct val="90000"/>
        </a:lnSpc>
        <a:spcBef>
          <a:spcPct val="0"/>
        </a:spcBef>
        <a:spcAft>
          <a:spcPct val="0"/>
        </a:spcAft>
        <a:defRPr sz="6000">
          <a:solidFill>
            <a:schemeClr val="tx1"/>
          </a:solidFill>
          <a:latin typeface="Lato Light"/>
          <a:ea typeface="Lato Light"/>
          <a:cs typeface="Lato Light"/>
        </a:defRPr>
      </a:lvl5pPr>
      <a:lvl6pPr marL="457200" algn="l" defTabSz="1827213" rtl="0" eaLnBrk="1" fontAlgn="base" hangingPunct="1">
        <a:lnSpc>
          <a:spcPct val="90000"/>
        </a:lnSpc>
        <a:spcBef>
          <a:spcPct val="0"/>
        </a:spcBef>
        <a:spcAft>
          <a:spcPct val="0"/>
        </a:spcAft>
        <a:defRPr sz="6000">
          <a:solidFill>
            <a:schemeClr val="tx1"/>
          </a:solidFill>
          <a:latin typeface="Lato Light"/>
          <a:ea typeface="Lato Light"/>
          <a:cs typeface="Lato Light"/>
        </a:defRPr>
      </a:lvl6pPr>
      <a:lvl7pPr marL="914400" algn="l" defTabSz="1827213" rtl="0" eaLnBrk="1" fontAlgn="base" hangingPunct="1">
        <a:lnSpc>
          <a:spcPct val="90000"/>
        </a:lnSpc>
        <a:spcBef>
          <a:spcPct val="0"/>
        </a:spcBef>
        <a:spcAft>
          <a:spcPct val="0"/>
        </a:spcAft>
        <a:defRPr sz="6000">
          <a:solidFill>
            <a:schemeClr val="tx1"/>
          </a:solidFill>
          <a:latin typeface="Lato Light"/>
          <a:ea typeface="Lato Light"/>
          <a:cs typeface="Lato Light"/>
        </a:defRPr>
      </a:lvl7pPr>
      <a:lvl8pPr marL="1371600" algn="l" defTabSz="1827213" rtl="0" eaLnBrk="1" fontAlgn="base" hangingPunct="1">
        <a:lnSpc>
          <a:spcPct val="90000"/>
        </a:lnSpc>
        <a:spcBef>
          <a:spcPct val="0"/>
        </a:spcBef>
        <a:spcAft>
          <a:spcPct val="0"/>
        </a:spcAft>
        <a:defRPr sz="6000">
          <a:solidFill>
            <a:schemeClr val="tx1"/>
          </a:solidFill>
          <a:latin typeface="Lato Light"/>
          <a:ea typeface="Lato Light"/>
          <a:cs typeface="Lato Light"/>
        </a:defRPr>
      </a:lvl8pPr>
      <a:lvl9pPr marL="1828800" algn="l" defTabSz="1827213" rtl="0" eaLnBrk="1" fontAlgn="base" hangingPunct="1">
        <a:lnSpc>
          <a:spcPct val="90000"/>
        </a:lnSpc>
        <a:spcBef>
          <a:spcPct val="0"/>
        </a:spcBef>
        <a:spcAft>
          <a:spcPct val="0"/>
        </a:spcAft>
        <a:defRPr sz="6000">
          <a:solidFill>
            <a:schemeClr val="tx1"/>
          </a:solidFill>
          <a:latin typeface="Lato Light"/>
          <a:ea typeface="Lato Light"/>
          <a:cs typeface="Lato Light"/>
        </a:defRPr>
      </a:lvl9pPr>
    </p:titleStyle>
    <p:bodyStyle>
      <a:lvl1pPr marL="455613" indent="-455613" algn="l" defTabSz="1827213" rtl="0" eaLnBrk="1" fontAlgn="base" hangingPunct="1">
        <a:lnSpc>
          <a:spcPct val="90000"/>
        </a:lnSpc>
        <a:spcBef>
          <a:spcPts val="2000"/>
        </a:spcBef>
        <a:spcAft>
          <a:spcPct val="0"/>
        </a:spcAft>
        <a:buFont typeface="Arial" panose="020B0604020202020204" pitchFamily="34" charset="0"/>
        <a:buChar char="•"/>
        <a:defRPr lang="en-US" sz="4800" kern="1200" dirty="0">
          <a:solidFill>
            <a:schemeClr val="tx1"/>
          </a:solidFill>
          <a:latin typeface="Lato Light" charset="0"/>
          <a:ea typeface="Lato Light" charset="0"/>
          <a:cs typeface="Lato Light" charset="0"/>
        </a:defRPr>
      </a:lvl1pPr>
      <a:lvl2pPr marL="1370013" indent="-455613" algn="l" defTabSz="1827213" rtl="0" eaLnBrk="1" fontAlgn="base" hangingPunct="1">
        <a:lnSpc>
          <a:spcPct val="90000"/>
        </a:lnSpc>
        <a:spcBef>
          <a:spcPts val="1000"/>
        </a:spcBef>
        <a:spcAft>
          <a:spcPct val="0"/>
        </a:spcAft>
        <a:buFont typeface="Arial" panose="020B0604020202020204" pitchFamily="34" charset="0"/>
        <a:buChar char="•"/>
        <a:defRPr lang="en-US" sz="4000" kern="1200" dirty="0">
          <a:solidFill>
            <a:schemeClr val="tx1"/>
          </a:solidFill>
          <a:latin typeface="Lato Light" charset="0"/>
          <a:ea typeface="Lato Light" charset="0"/>
          <a:cs typeface="Lato Light" charset="0"/>
        </a:defRPr>
      </a:lvl2pPr>
      <a:lvl3pPr marL="2284413" indent="-455613" algn="l" defTabSz="1827213" rtl="0" eaLnBrk="1" fontAlgn="base" hangingPunct="1">
        <a:lnSpc>
          <a:spcPct val="90000"/>
        </a:lnSpc>
        <a:spcBef>
          <a:spcPts val="1000"/>
        </a:spcBef>
        <a:spcAft>
          <a:spcPct val="0"/>
        </a:spcAft>
        <a:buFont typeface="Arial" panose="020B0604020202020204" pitchFamily="34" charset="0"/>
        <a:buChar char="•"/>
        <a:defRPr lang="en-US" sz="3600" kern="1200" dirty="0">
          <a:solidFill>
            <a:schemeClr val="tx1"/>
          </a:solidFill>
          <a:latin typeface="Lato Light" charset="0"/>
          <a:ea typeface="Lato Light" charset="0"/>
          <a:cs typeface="Lato Light" charset="0"/>
        </a:defRPr>
      </a:lvl3pPr>
      <a:lvl4pPr marL="3198813" indent="-455613" algn="l" defTabSz="1827213" rtl="0" eaLnBrk="1" fontAlgn="base" hangingPunct="1">
        <a:lnSpc>
          <a:spcPct val="90000"/>
        </a:lnSpc>
        <a:spcBef>
          <a:spcPts val="1000"/>
        </a:spcBef>
        <a:spcAft>
          <a:spcPct val="0"/>
        </a:spcAft>
        <a:buFont typeface="Arial" panose="020B0604020202020204" pitchFamily="34" charset="0"/>
        <a:buChar char="•"/>
        <a:defRPr lang="en-US" sz="3200" kern="1200" dirty="0">
          <a:solidFill>
            <a:schemeClr val="tx1"/>
          </a:solidFill>
          <a:latin typeface="Lato Light" charset="0"/>
          <a:ea typeface="Lato Light" charset="0"/>
          <a:cs typeface="Lato Light" charset="0"/>
        </a:defRPr>
      </a:lvl4pPr>
      <a:lvl5pPr marL="4113213" indent="-455613" algn="l" defTabSz="1827213" rtl="0" eaLnBrk="1" fontAlgn="base" hangingPunct="1">
        <a:lnSpc>
          <a:spcPct val="90000"/>
        </a:lnSpc>
        <a:spcBef>
          <a:spcPts val="1000"/>
        </a:spcBef>
        <a:spcAft>
          <a:spcPct val="0"/>
        </a:spcAft>
        <a:buFont typeface="Arial" panose="020B0604020202020204" pitchFamily="34" charset="0"/>
        <a:buChar char="•"/>
        <a:defRPr lang="en-US" sz="3200" kern="1200" dirty="0">
          <a:solidFill>
            <a:schemeClr val="tx1"/>
          </a:solidFill>
          <a:latin typeface="Lato Light" charset="0"/>
          <a:ea typeface="Lato Light" charset="0"/>
          <a:cs typeface="Lato Light"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49.xml"/><Relationship Id="rId5" Type="http://schemas.openxmlformats.org/officeDocument/2006/relationships/image" Target="../media/image22.emf"/><Relationship Id="rId4" Type="http://schemas.openxmlformats.org/officeDocument/2006/relationships/image" Target="../media/image2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0" y="0"/>
            <a:ext cx="24377650" cy="13716000"/>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37" name="Subtitle 2"/>
          <p:cNvSpPr txBox="1">
            <a:spLocks/>
          </p:cNvSpPr>
          <p:nvPr/>
        </p:nvSpPr>
        <p:spPr>
          <a:xfrm>
            <a:off x="10344150" y="7839075"/>
            <a:ext cx="8724900" cy="625475"/>
          </a:xfrm>
          <a:prstGeom prst="rect">
            <a:avLst/>
          </a:prstGeom>
        </p:spPr>
        <p:txBody>
          <a:bodyPr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fontAlgn="auto">
              <a:spcAft>
                <a:spcPts val="0"/>
              </a:spcAft>
              <a:defRPr/>
            </a:pPr>
            <a:r>
              <a:rPr lang="en-US" sz="2200" spc="600" dirty="0" smtClean="0">
                <a:solidFill>
                  <a:srgbClr val="FFC000"/>
                </a:solidFill>
                <a:latin typeface="Roboto Light" panose="02000000000000000000" pitchFamily="2" charset="0"/>
                <a:ea typeface="Roboto Light" panose="02000000000000000000" pitchFamily="2" charset="0"/>
                <a:cs typeface="Roboto Light" panose="02000000000000000000" pitchFamily="2" charset="0"/>
              </a:rPr>
              <a:t>A NEW STANDARD IN C90 MASONRY</a:t>
            </a:r>
          </a:p>
        </p:txBody>
      </p:sp>
      <p:sp>
        <p:nvSpPr>
          <p:cNvPr id="25" name="Rectangle 24"/>
          <p:cNvSpPr>
            <a:spLocks/>
          </p:cNvSpPr>
          <p:nvPr/>
        </p:nvSpPr>
        <p:spPr bwMode="auto">
          <a:xfrm>
            <a:off x="10955338" y="5964238"/>
            <a:ext cx="7461250" cy="2124075"/>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4572000" eaLnBrk="1" fontAlgn="auto" hangingPunct="1">
              <a:spcBef>
                <a:spcPts val="0"/>
              </a:spcBef>
              <a:spcAft>
                <a:spcPts val="0"/>
              </a:spcAft>
              <a:defRPr/>
            </a:pPr>
            <a:r>
              <a:rPr lang="en-US" sz="13800" b="1" spc="-300" dirty="0" err="1">
                <a:solidFill>
                  <a:schemeClr val="bg1"/>
                </a:solidFill>
                <a:latin typeface="Roboto Slab" pitchFamily="2" charset="0"/>
                <a:ea typeface="Roboto Slab" pitchFamily="2" charset="0"/>
                <a:cs typeface="Montserrat Semi Bold" charset="0"/>
                <a:sym typeface="Bebas Neue" charset="0"/>
              </a:rPr>
              <a:t>ProBlock</a:t>
            </a:r>
            <a:endParaRPr lang="en-US" sz="13800" b="1" spc="-300" dirty="0">
              <a:solidFill>
                <a:schemeClr val="bg1"/>
              </a:solidFill>
              <a:latin typeface="Roboto Slab" pitchFamily="2" charset="0"/>
              <a:ea typeface="Roboto Slab" pitchFamily="2" charset="0"/>
              <a:cs typeface="Montserrat Semi Bold" charset="0"/>
              <a:sym typeface="Bebas Neue" charset="0"/>
            </a:endParaRPr>
          </a:p>
        </p:txBody>
      </p:sp>
      <p:pic>
        <p:nvPicPr>
          <p:cNvPr id="52229" name="Picture 10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05150"/>
            <a:ext cx="1371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77650"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65539" name="TextBox 11"/>
          <p:cNvSpPr txBox="1">
            <a:spLocks noChangeArrowheads="1"/>
          </p:cNvSpPr>
          <p:nvPr/>
        </p:nvSpPr>
        <p:spPr bwMode="auto">
          <a:xfrm>
            <a:off x="10896600" y="3648075"/>
            <a:ext cx="25336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r" eaLnBrk="1" hangingPunct="1"/>
            <a:r>
              <a:rPr lang="en-US" altLang="en-US" sz="14000">
                <a:solidFill>
                  <a:schemeClr val="bg1"/>
                </a:solidFill>
                <a:latin typeface="Montserrat"/>
                <a:ea typeface="Montserrat"/>
                <a:cs typeface="Montserrat"/>
              </a:rPr>
              <a:t>1.2</a:t>
            </a:r>
          </a:p>
        </p:txBody>
      </p:sp>
      <p:grpSp>
        <p:nvGrpSpPr>
          <p:cNvPr id="65540" name="Group 12"/>
          <p:cNvGrpSpPr>
            <a:grpSpLocks/>
          </p:cNvGrpSpPr>
          <p:nvPr/>
        </p:nvGrpSpPr>
        <p:grpSpPr bwMode="auto">
          <a:xfrm>
            <a:off x="13654088" y="4248150"/>
            <a:ext cx="55483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3801725" y="4557713"/>
            <a:ext cx="5329238" cy="585787"/>
          </a:xfrm>
          <a:prstGeom prst="rect">
            <a:avLst/>
          </a:prstGeom>
          <a:noFill/>
        </p:spPr>
        <p:txBody>
          <a:bodyPr wrap="none" anchor="ctr">
            <a:spAutoFit/>
          </a:bodyPr>
          <a:lstStyle/>
          <a:p>
            <a:pPr algn="ctr" defTabSz="1828434" eaLnBrk="1" fontAlgn="auto" hangingPunct="1">
              <a:spcBef>
                <a:spcPts val="0"/>
              </a:spcBef>
              <a:spcAft>
                <a:spcPts val="0"/>
              </a:spcAft>
              <a:defRPr/>
            </a:pPr>
            <a:r>
              <a:rPr lang="en-US" sz="3200" b="1" spc="600" dirty="0">
                <a:solidFill>
                  <a:schemeClr val="bg1"/>
                </a:solidFill>
                <a:latin typeface="Montserrat Semi Bold" charset="0"/>
                <a:ea typeface="Montserrat Semi Bold" charset="0"/>
                <a:cs typeface="Montserrat Semi Bold" charset="0"/>
              </a:rPr>
              <a:t>BALANCED DESIGN</a:t>
            </a:r>
            <a:endParaRPr lang="en-US" sz="3200" b="1" spc="600" dirty="0">
              <a:solidFill>
                <a:schemeClr val="bg1"/>
              </a:solidFill>
              <a:latin typeface="Montserrat Semi Bold" charset="0"/>
              <a:ea typeface="Montserrat Semi Bold" charset="0"/>
              <a:cs typeface="Montserrat Semi Bold" charset="0"/>
            </a:endParaRPr>
          </a:p>
        </p:txBody>
      </p:sp>
      <p:sp>
        <p:nvSpPr>
          <p:cNvPr id="20" name="TextBox 19"/>
          <p:cNvSpPr txBox="1"/>
          <p:nvPr/>
        </p:nvSpPr>
        <p:spPr>
          <a:xfrm>
            <a:off x="13430250" y="6346825"/>
            <a:ext cx="8801100" cy="5818188"/>
          </a:xfrm>
          <a:prstGeom prst="rect">
            <a:avLst/>
          </a:prstGeom>
          <a:noFill/>
        </p:spPr>
        <p:txBody>
          <a:bodyPr lIns="0" tIns="0" rIns="0" bIns="0" spcCol="959784">
            <a:spAutoFit/>
          </a:bodyPr>
          <a:lstStyle/>
          <a:p>
            <a:pPr algn="just" defTabSz="1828434" eaLnBrk="1" fontAlgn="auto" hangingPunct="1">
              <a:lnSpc>
                <a:spcPct val="150000"/>
              </a:lnSpc>
              <a:spcBef>
                <a:spcPts val="0"/>
              </a:spcBef>
              <a:spcAft>
                <a:spcPts val="0"/>
              </a:spcAft>
              <a:defRPr/>
            </a:pPr>
            <a:r>
              <a:rPr lang="en-US" sz="2800" dirty="0" err="1">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ProBlock</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 is engineered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so that the center of gravity is where it should be; </a:t>
            </a:r>
            <a:r>
              <a:rPr lang="en-US" sz="2800" u="sng"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in the center web of the block</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 The finished result is a block that feels balanced in the hands of the mason. </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Most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open end CMU's are imbalanced and can be troublesome to handle and even contribute to injuries, given the center of gravity is not actually located at the true "center" of the mass.  </a:t>
            </a:r>
            <a:r>
              <a:rPr lang="en-US" sz="2800" dirty="0">
                <a:solidFill>
                  <a:schemeClr val="bg2">
                    <a:lumMod val="65000"/>
                  </a:schemeClr>
                </a:solidFill>
                <a:latin typeface="+mn-lt"/>
              </a:rPr>
              <a:t> </a:t>
            </a:r>
            <a:endParaRPr lang="en-US" sz="2500" dirty="0">
              <a:solidFill>
                <a:schemeClr val="bg2">
                  <a:lumMod val="65000"/>
                </a:schemeClr>
              </a:solidFill>
              <a:latin typeface="Lato Light" charset="0"/>
              <a:ea typeface="Lato Light" charset="0"/>
              <a:cs typeface="Lato Light" charset="0"/>
            </a:endParaRPr>
          </a:p>
        </p:txBody>
      </p:sp>
      <p:pic>
        <p:nvPicPr>
          <p:cNvPr id="65543" name="Picture Placeholder 5"/>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3063" r="13063"/>
          <a:stretch>
            <a:fillRect/>
          </a:stretch>
        </p:blipFill>
        <p:spPr>
          <a:xfrm>
            <a:off x="704850" y="914400"/>
            <a:ext cx="8515350" cy="11764963"/>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altLang="en-US" smtClean="0">
                <a:solidFill>
                  <a:srgbClr val="FFC000"/>
                </a:solidFill>
                <a:latin typeface="Lato Light"/>
                <a:ea typeface="Lato Light"/>
                <a:cs typeface="Lato Light"/>
              </a:rPr>
              <a:t>Mason Safety </a:t>
            </a:r>
          </a:p>
        </p:txBody>
      </p:sp>
      <p:pic>
        <p:nvPicPr>
          <p:cNvPr id="4098" name="Picture 2" descr="http://www.elcosh.org/record/document/19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7400" y="2795588"/>
            <a:ext cx="6248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2" descr="C:\Users\jwall\Desktop\A block marketing and technical information\A Block DEMO Pics\PB0479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2897188"/>
            <a:ext cx="8810625" cy="1004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rot="-1461516">
            <a:off x="6246813" y="7015163"/>
            <a:ext cx="511016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6400"/>
              <a:t>How Much Weight does a mason lift ?</a:t>
            </a: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03275" y="9785350"/>
            <a:ext cx="615315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87400" y="6278563"/>
            <a:ext cx="6169025" cy="304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8610" name="Content Placeholder 2"/>
          <p:cNvSpPr>
            <a:spLocks noGrp="1"/>
          </p:cNvSpPr>
          <p:nvPr>
            <p:ph idx="1"/>
          </p:nvPr>
        </p:nvSpPr>
        <p:spPr>
          <a:xfrm>
            <a:off x="8378825" y="609600"/>
            <a:ext cx="12801600" cy="9051925"/>
          </a:xfrm>
        </p:spPr>
        <p:txBody>
          <a:bodyPr/>
          <a:lstStyle/>
          <a:p>
            <a:pPr marL="0" indent="0">
              <a:buFont typeface="Arial" panose="020B0604020202020204" pitchFamily="34" charset="0"/>
              <a:buNone/>
            </a:pPr>
            <a:r>
              <a:rPr altLang="en-US">
                <a:solidFill>
                  <a:schemeClr val="bg1"/>
                </a:solidFill>
                <a:latin typeface="Lato Light"/>
                <a:ea typeface="Lato Light"/>
                <a:cs typeface="Lato Light"/>
              </a:rPr>
              <a:t>The Center for Construction Research and Training reports: </a:t>
            </a:r>
          </a:p>
          <a:p>
            <a:pPr marL="0" indent="0">
              <a:buFont typeface="Arial" panose="020B0604020202020204" pitchFamily="34" charset="0"/>
              <a:buNone/>
            </a:pPr>
            <a:r>
              <a:rPr altLang="en-US" i="1">
                <a:solidFill>
                  <a:schemeClr val="bg1"/>
                </a:solidFill>
                <a:latin typeface="Lato Light"/>
                <a:ea typeface="Lato Light"/>
                <a:cs typeface="Lato Light"/>
              </a:rPr>
              <a:t>“Bricklayers have the highest rate of back injuries with lost workdays among construction workers.</a:t>
            </a:r>
            <a:r>
              <a:rPr altLang="en-US">
                <a:solidFill>
                  <a:schemeClr val="bg1"/>
                </a:solidFill>
                <a:latin typeface="Lato Light"/>
                <a:ea typeface="Lato Light"/>
                <a:cs typeface="Lato Light"/>
              </a:rPr>
              <a:t>”</a:t>
            </a:r>
          </a:p>
        </p:txBody>
      </p:sp>
      <p:pic>
        <p:nvPicPr>
          <p:cNvPr id="686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050" y="1676400"/>
            <a:ext cx="457835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531225" y="6705600"/>
            <a:ext cx="12192000" cy="5262563"/>
          </a:xfrm>
          <a:prstGeom prst="rect">
            <a:avLst/>
          </a:prstGeom>
        </p:spPr>
        <p:txBody>
          <a:bodyPr>
            <a:spAutoFit/>
          </a:bodyPr>
          <a:lstStyle/>
          <a:p>
            <a:pPr algn="ctr" defTabSz="1828434" eaLnBrk="1" fontAlgn="auto" hangingPunct="1">
              <a:spcBef>
                <a:spcPts val="0"/>
              </a:spcBef>
              <a:spcAft>
                <a:spcPts val="0"/>
              </a:spcAft>
              <a:defRPr/>
            </a:pPr>
            <a:r>
              <a:rPr lang="en-US" sz="5600" dirty="0">
                <a:solidFill>
                  <a:schemeClr val="bg1"/>
                </a:solidFill>
                <a:latin typeface="+mn-lt"/>
              </a:rPr>
              <a:t>Reasons:</a:t>
            </a:r>
          </a:p>
          <a:p>
            <a:pPr marL="1028700" indent="-1028700" defTabSz="1828434" eaLnBrk="1" fontAlgn="auto" hangingPunct="1">
              <a:spcBef>
                <a:spcPts val="0"/>
              </a:spcBef>
              <a:spcAft>
                <a:spcPts val="0"/>
              </a:spcAft>
              <a:buFont typeface="+mj-lt"/>
              <a:buAutoNum type="arabicPeriod"/>
              <a:defRPr/>
            </a:pPr>
            <a:r>
              <a:rPr lang="en-US" sz="5600" dirty="0">
                <a:solidFill>
                  <a:schemeClr val="bg1"/>
                </a:solidFill>
                <a:latin typeface="+mn-lt"/>
              </a:rPr>
              <a:t>Block weight</a:t>
            </a:r>
          </a:p>
          <a:p>
            <a:pPr marL="1028700" indent="-1028700" defTabSz="1828434" eaLnBrk="1" fontAlgn="auto" hangingPunct="1">
              <a:spcBef>
                <a:spcPts val="0"/>
              </a:spcBef>
              <a:spcAft>
                <a:spcPts val="0"/>
              </a:spcAft>
              <a:buFont typeface="+mj-lt"/>
              <a:buAutoNum type="arabicPeriod"/>
              <a:defRPr/>
            </a:pPr>
            <a:r>
              <a:rPr lang="en-US" sz="5600" dirty="0">
                <a:solidFill>
                  <a:schemeClr val="bg1"/>
                </a:solidFill>
                <a:latin typeface="+mn-lt"/>
              </a:rPr>
              <a:t>Frequency of lifting materials and twisting</a:t>
            </a:r>
          </a:p>
          <a:p>
            <a:pPr marL="1028700" indent="-1028700" defTabSz="1828434" eaLnBrk="1" fontAlgn="auto" hangingPunct="1">
              <a:spcBef>
                <a:spcPts val="0"/>
              </a:spcBef>
              <a:spcAft>
                <a:spcPts val="0"/>
              </a:spcAft>
              <a:buFont typeface="+mj-lt"/>
              <a:buAutoNum type="arabicPeriod"/>
              <a:defRPr/>
            </a:pPr>
            <a:r>
              <a:rPr lang="en-US" sz="5600" dirty="0">
                <a:solidFill>
                  <a:schemeClr val="bg1"/>
                </a:solidFill>
                <a:latin typeface="+mn-lt"/>
              </a:rPr>
              <a:t>Height of work and materials; and</a:t>
            </a:r>
          </a:p>
          <a:p>
            <a:pPr marL="1028700" indent="-1028700" defTabSz="1828434" eaLnBrk="1" fontAlgn="auto" hangingPunct="1">
              <a:spcBef>
                <a:spcPts val="0"/>
              </a:spcBef>
              <a:spcAft>
                <a:spcPts val="0"/>
              </a:spcAft>
              <a:buFont typeface="+mj-lt"/>
              <a:buAutoNum type="arabicPeriod"/>
              <a:defRPr/>
            </a:pPr>
            <a:r>
              <a:rPr lang="en-US" sz="5600" dirty="0">
                <a:solidFill>
                  <a:schemeClr val="bg1"/>
                </a:solidFill>
                <a:latin typeface="+mn-lt"/>
              </a:rPr>
              <a:t>Distance of work from workers.</a:t>
            </a:r>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7915275"/>
            <a:ext cx="4260850" cy="543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5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par>
                          <p:cTn id="10" fill="hold" nodeType="afterGroup">
                            <p:stCondLst>
                              <p:cond delay="250"/>
                            </p:stCondLst>
                            <p:childTnLst>
                              <p:par>
                                <p:cTn id="11" presetID="1" presetClass="entr" presetSubtype="0" fill="hold" nodeType="afterEffect">
                                  <p:stCondLst>
                                    <p:cond delay="25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par>
                          <p:cTn id="13" fill="hold" nodeType="afterGroup">
                            <p:stCondLst>
                              <p:cond delay="500"/>
                            </p:stCondLst>
                            <p:childTnLst>
                              <p:par>
                                <p:cTn id="14" presetID="1" presetClass="entr" presetSubtype="0" fill="hold" nodeType="afterEffect">
                                  <p:stCondLst>
                                    <p:cond delay="25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9225" y="457200"/>
            <a:ext cx="16764000" cy="12954000"/>
          </a:xfrm>
        </p:spPr>
        <p:txBody>
          <a:bodyPr rtlCol="0">
            <a:normAutofit/>
          </a:bodyPr>
          <a:lstStyle/>
          <a:p>
            <a:pPr marL="0" indent="0" defTabSz="1828434" fontAlgn="auto">
              <a:spcAft>
                <a:spcPts val="0"/>
              </a:spcAft>
              <a:buFont typeface="Arial" panose="020B0604020202020204" pitchFamily="34" charset="0"/>
              <a:buNone/>
              <a:defRPr/>
            </a:pPr>
            <a:r>
              <a:rPr>
                <a:solidFill>
                  <a:schemeClr val="bg1"/>
                </a:solidFill>
              </a:rPr>
              <a:t>One of the two methods the </a:t>
            </a:r>
            <a:r>
              <a:rPr altLang="en-US">
                <a:solidFill>
                  <a:schemeClr val="bg1"/>
                </a:solidFill>
                <a:cs typeface="Arial" pitchFamily="34" charset="0"/>
              </a:rPr>
              <a:t>Center for Construction Research and Training recommends for reducing the </a:t>
            </a:r>
            <a:r>
              <a:rPr altLang="en-US">
                <a:solidFill>
                  <a:schemeClr val="bg1"/>
                </a:solidFill>
                <a:cs typeface="Arial" pitchFamily="34" charset="0"/>
              </a:rPr>
              <a:t>injuries:</a:t>
            </a:r>
          </a:p>
          <a:p>
            <a:pPr marL="0" indent="0" defTabSz="1828434" fontAlgn="auto">
              <a:spcAft>
                <a:spcPts val="0"/>
              </a:spcAft>
              <a:buFont typeface="Arial" panose="020B0604020202020204" pitchFamily="34" charset="0"/>
              <a:buNone/>
              <a:defRPr/>
            </a:pPr>
            <a:r>
              <a:rPr altLang="en-US">
                <a:solidFill>
                  <a:schemeClr val="bg1"/>
                </a:solidFill>
                <a:cs typeface="Arial" pitchFamily="34" charset="0"/>
              </a:rPr>
              <a:t> 1) U</a:t>
            </a:r>
            <a:r>
              <a:rPr altLang="en-US" u="sng">
                <a:solidFill>
                  <a:schemeClr val="bg1"/>
                </a:solidFill>
                <a:cs typeface="Arial" pitchFamily="34" charset="0"/>
              </a:rPr>
              <a:t>se </a:t>
            </a:r>
            <a:r>
              <a:rPr altLang="en-US" u="sng">
                <a:solidFill>
                  <a:schemeClr val="bg1"/>
                </a:solidFill>
                <a:cs typeface="Arial" pitchFamily="34" charset="0"/>
              </a:rPr>
              <a:t>open ended concrete masonry units</a:t>
            </a:r>
            <a:r>
              <a:rPr altLang="en-US">
                <a:solidFill>
                  <a:schemeClr val="bg1"/>
                </a:solidFill>
                <a:cs typeface="Arial" pitchFamily="34" charset="0"/>
              </a:rPr>
              <a:t>. </a:t>
            </a:r>
          </a:p>
          <a:p>
            <a:pPr marL="0" indent="0" defTabSz="1828434" fontAlgn="auto">
              <a:spcAft>
                <a:spcPts val="0"/>
              </a:spcAft>
              <a:buFont typeface="Arial" panose="020B0604020202020204" pitchFamily="34" charset="0"/>
              <a:buNone/>
              <a:defRPr/>
            </a:pPr>
            <a:r>
              <a:rPr altLang="en-US">
                <a:solidFill>
                  <a:schemeClr val="bg1"/>
                </a:solidFill>
                <a:cs typeface="Arial" pitchFamily="34" charset="0"/>
              </a:rPr>
              <a:t>				</a:t>
            </a:r>
          </a:p>
          <a:p>
            <a:pPr marL="0" indent="0" defTabSz="1828434" fontAlgn="auto">
              <a:spcAft>
                <a:spcPts val="0"/>
              </a:spcAft>
              <a:buFont typeface="Arial" panose="020B0604020202020204" pitchFamily="34" charset="0"/>
              <a:buNone/>
              <a:defRPr/>
            </a:pPr>
            <a:endParaRPr altLang="en-US">
              <a:solidFill>
                <a:schemeClr val="bg1"/>
              </a:solidFill>
              <a:cs typeface="Arial" pitchFamily="34" charset="0"/>
            </a:endParaRPr>
          </a:p>
          <a:p>
            <a:pPr marL="0" indent="0" defTabSz="1828434" fontAlgn="auto">
              <a:spcAft>
                <a:spcPts val="0"/>
              </a:spcAft>
              <a:buFont typeface="Arial" panose="020B0604020202020204" pitchFamily="34" charset="0"/>
              <a:buNone/>
              <a:defRPr/>
            </a:pPr>
            <a:r>
              <a:rPr altLang="en-US">
                <a:solidFill>
                  <a:schemeClr val="bg1"/>
                </a:solidFill>
                <a:cs typeface="Arial" pitchFamily="34" charset="0"/>
              </a:rPr>
              <a:t>				A</a:t>
            </a:r>
            <a:r>
              <a:rPr>
                <a:solidFill>
                  <a:schemeClr val="bg1"/>
                </a:solidFill>
              </a:rPr>
              <a:t>n open ended concrete 				masonry unit (CMU) allows 				bricklayers to place CMU 				block around rebar, pipes 				and other vertical 					obstructions.  </a:t>
            </a:r>
            <a:endParaRPr>
              <a:solidFill>
                <a:schemeClr val="bg1"/>
              </a:solidFill>
            </a:endParaRPr>
          </a:p>
          <a:p>
            <a:pPr marL="457109" indent="-457109" defTabSz="1828434" fontAlgn="auto">
              <a:spcAft>
                <a:spcPts val="0"/>
              </a:spcAft>
              <a:defRPr/>
            </a:pPr>
            <a:endParaRPr>
              <a:solidFill>
                <a:schemeClr val="bg1"/>
              </a:solidFill>
            </a:endParaRPr>
          </a:p>
        </p:txBody>
      </p:sp>
      <p:pic>
        <p:nvPicPr>
          <p:cNvPr id="7" name="Picture 3" descr="C:\Users\jwall\Desktop\A block marketing and technical information\A Block DEMO Pics\PB048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3700" y="7226300"/>
            <a:ext cx="6202363" cy="64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altLang="en-US" smtClean="0">
                <a:solidFill>
                  <a:srgbClr val="FFC000"/>
                </a:solidFill>
                <a:latin typeface="Lato Light"/>
                <a:ea typeface="Lato Light"/>
                <a:cs typeface="Lato Light"/>
              </a:rPr>
              <a:t>Recommendation #2</a:t>
            </a:r>
          </a:p>
        </p:txBody>
      </p:sp>
      <p:sp>
        <p:nvSpPr>
          <p:cNvPr id="70659" name="Content Placeholder 2"/>
          <p:cNvSpPr>
            <a:spLocks noGrp="1"/>
          </p:cNvSpPr>
          <p:nvPr>
            <p:ph idx="1"/>
          </p:nvPr>
        </p:nvSpPr>
        <p:spPr>
          <a:xfrm>
            <a:off x="4111625" y="2286000"/>
            <a:ext cx="16459200" cy="1981200"/>
          </a:xfrm>
        </p:spPr>
        <p:txBody>
          <a:bodyPr/>
          <a:lstStyle/>
          <a:p>
            <a:pPr marL="0" indent="0">
              <a:buFont typeface="Arial" panose="020B0604020202020204" pitchFamily="34" charset="0"/>
              <a:buNone/>
            </a:pPr>
            <a:r>
              <a:rPr altLang="en-US" sz="5600">
                <a:solidFill>
                  <a:schemeClr val="bg1"/>
                </a:solidFill>
                <a:latin typeface="Lato Light"/>
                <a:ea typeface="Lato Light"/>
                <a:cs typeface="Lato Light"/>
              </a:rPr>
              <a:t>The use of very light concrete masonry units </a:t>
            </a:r>
            <a:r>
              <a:rPr altLang="en-US" sz="5600">
                <a:solidFill>
                  <a:schemeClr val="bg1"/>
                </a:solidFill>
                <a:latin typeface="Lato Light"/>
                <a:ea typeface="Lato Light"/>
                <a:cs typeface="Arial" panose="020B0604020202020204" pitchFamily="34" charset="0"/>
              </a:rPr>
              <a:t>weighing less than 30 pounds.  </a:t>
            </a:r>
          </a:p>
          <a:p>
            <a:pPr marL="0" indent="0">
              <a:buFont typeface="Arial" panose="020B0604020202020204" pitchFamily="34" charset="0"/>
              <a:buNone/>
            </a:pPr>
            <a:endParaRPr altLang="en-US" sz="5600">
              <a:latin typeface="Lato Light"/>
              <a:ea typeface="Lato Light"/>
              <a:cs typeface="Lato Light"/>
            </a:endParaRPr>
          </a:p>
        </p:txBody>
      </p:sp>
      <p:graphicFrame>
        <p:nvGraphicFramePr>
          <p:cNvPr id="4" name="Content Placeholder 3"/>
          <p:cNvGraphicFramePr>
            <a:graphicFrameLocks/>
          </p:cNvGraphicFramePr>
          <p:nvPr/>
        </p:nvGraphicFramePr>
        <p:xfrm>
          <a:off x="2638425" y="4557713"/>
          <a:ext cx="19808825" cy="9158287"/>
        </p:xfrm>
        <a:graphic>
          <a:graphicData uri="http://schemas.openxmlformats.org/drawingml/2006/table">
            <a:tbl>
              <a:tblPr firstRow="1" firstCol="1" bandRow="1">
                <a:tableStyleId>{21E4AEA4-8DFA-4A89-87EB-49C32662AFE0}</a:tableStyleId>
              </a:tblPr>
              <a:tblGrid>
                <a:gridCol w="5847356"/>
                <a:gridCol w="5847356"/>
                <a:gridCol w="2639176"/>
                <a:gridCol w="2639176"/>
                <a:gridCol w="2835761"/>
              </a:tblGrid>
              <a:tr h="1402174">
                <a:tc>
                  <a:txBody>
                    <a:bodyPr/>
                    <a:lstStyle/>
                    <a:p>
                      <a:pPr algn="ctr">
                        <a:lnSpc>
                          <a:spcPct val="115000"/>
                        </a:lnSpc>
                      </a:pPr>
                      <a:r>
                        <a:rPr lang="en-US" sz="4000" dirty="0" smtClean="0">
                          <a:solidFill>
                            <a:schemeClr val="bg1"/>
                          </a:solidFill>
                          <a:effectLst/>
                        </a:rPr>
                        <a:t>Size</a:t>
                      </a:r>
                      <a:endParaRPr lang="en-US" sz="4000" dirty="0" smtClean="0">
                        <a:solidFill>
                          <a:schemeClr val="bg1"/>
                        </a:solidFill>
                        <a:effectLst/>
                        <a:latin typeface="Calibri"/>
                      </a:endParaRPr>
                    </a:p>
                  </a:txBody>
                  <a:tcPr marL="137156" marR="137156" marT="0" marB="0" anchor="b">
                    <a:solidFill>
                      <a:schemeClr val="tx1"/>
                    </a:solidFill>
                  </a:tcPr>
                </a:tc>
                <a:tc>
                  <a:txBody>
                    <a:bodyPr/>
                    <a:lstStyle/>
                    <a:p>
                      <a:pPr>
                        <a:lnSpc>
                          <a:spcPct val="115000"/>
                        </a:lnSpc>
                      </a:pPr>
                      <a:endParaRPr lang="en-US" sz="4000" dirty="0">
                        <a:solidFill>
                          <a:schemeClr val="bg1"/>
                        </a:solidFill>
                        <a:effectLst/>
                        <a:latin typeface="Calibri"/>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dirty="0" smtClean="0">
                          <a:solidFill>
                            <a:schemeClr val="bg1"/>
                          </a:solidFill>
                          <a:effectLst/>
                        </a:rPr>
                        <a:t>Density</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Weight (Dry)</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Decrease**</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723166">
                <a:tc rowSpan="5">
                  <a:txBody>
                    <a:bodyPr/>
                    <a:lstStyle/>
                    <a:p>
                      <a:pPr marL="0" marR="0" algn="ctr">
                        <a:lnSpc>
                          <a:spcPct val="115000"/>
                        </a:lnSpc>
                        <a:spcBef>
                          <a:spcPts val="0"/>
                        </a:spcBef>
                        <a:spcAft>
                          <a:spcPts val="0"/>
                        </a:spcAft>
                      </a:pPr>
                      <a:r>
                        <a:rPr lang="en-US" sz="4000" dirty="0">
                          <a:solidFill>
                            <a:schemeClr val="bg1"/>
                          </a:solidFill>
                          <a:effectLst/>
                        </a:rPr>
                        <a:t>8x8x16</a:t>
                      </a:r>
                      <a:endParaRPr lang="en-US" sz="4000" dirty="0">
                        <a:solidFill>
                          <a:schemeClr val="bg1"/>
                        </a:solidFill>
                        <a:effectLst/>
                        <a:latin typeface="Calibri"/>
                        <a:ea typeface="Times New Roman"/>
                        <a:cs typeface="Times New Roman"/>
                      </a:endParaRPr>
                    </a:p>
                  </a:txBody>
                  <a:tcPr marL="137156" marR="137156" marT="0" marB="0" anchor="ctr">
                    <a:solidFill>
                      <a:schemeClr val="tx1"/>
                    </a:solidFill>
                  </a:tcPr>
                </a:tc>
                <a:tc>
                  <a:txBody>
                    <a:bodyPr/>
                    <a:lstStyle/>
                    <a:p>
                      <a:pPr marL="0" marR="0">
                        <a:lnSpc>
                          <a:spcPct val="115000"/>
                        </a:lnSpc>
                        <a:spcBef>
                          <a:spcPts val="0"/>
                        </a:spcBef>
                        <a:spcAft>
                          <a:spcPts val="0"/>
                        </a:spcAft>
                      </a:pPr>
                      <a:r>
                        <a:rPr lang="en-US" sz="4000" dirty="0" smtClean="0">
                          <a:solidFill>
                            <a:schemeClr val="bg1"/>
                          </a:solidFill>
                          <a:effectLst/>
                        </a:rPr>
                        <a:t>Modified A Block</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85 pcf</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19.9</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43%</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701087">
                <a:tc vMerge="1">
                  <a:txBody>
                    <a:bodyPr/>
                    <a:lstStyle/>
                    <a:p>
                      <a:endParaRPr lang="en-US"/>
                    </a:p>
                  </a:txBody>
                  <a:tcPr/>
                </a:tc>
                <a:tc>
                  <a:txBody>
                    <a:bodyPr/>
                    <a:lstStyle/>
                    <a:p>
                      <a:pPr marL="0" marR="0">
                        <a:lnSpc>
                          <a:spcPct val="115000"/>
                        </a:lnSpc>
                        <a:spcBef>
                          <a:spcPts val="0"/>
                        </a:spcBef>
                        <a:spcAft>
                          <a:spcPts val="0"/>
                        </a:spcAft>
                      </a:pPr>
                      <a:r>
                        <a:rPr lang="en-US" sz="4000" dirty="0" smtClean="0">
                          <a:solidFill>
                            <a:schemeClr val="bg1"/>
                          </a:solidFill>
                          <a:effectLst/>
                        </a:rPr>
                        <a:t>Modified A Block</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105 pcf</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dirty="0">
                          <a:solidFill>
                            <a:schemeClr val="bg1"/>
                          </a:solidFill>
                          <a:effectLst/>
                        </a:rPr>
                        <a:t>24.6</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29%</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1402174">
                <a:tc vMerge="1">
                  <a:txBody>
                    <a:bodyPr/>
                    <a:lstStyle/>
                    <a:p>
                      <a:endParaRPr lang="en-US"/>
                    </a:p>
                  </a:txBody>
                  <a:tcPr/>
                </a:tc>
                <a:tc>
                  <a:txBody>
                    <a:bodyPr/>
                    <a:lstStyle/>
                    <a:p>
                      <a:pPr marL="0" marR="0">
                        <a:lnSpc>
                          <a:spcPct val="115000"/>
                        </a:lnSpc>
                        <a:spcBef>
                          <a:spcPts val="0"/>
                        </a:spcBef>
                        <a:spcAft>
                          <a:spcPts val="0"/>
                        </a:spcAft>
                      </a:pPr>
                      <a:r>
                        <a:rPr lang="en-US" sz="4000" dirty="0" smtClean="0">
                          <a:solidFill>
                            <a:schemeClr val="bg1"/>
                          </a:solidFill>
                          <a:effectLst/>
                        </a:rPr>
                        <a:t>Modified A Block</a:t>
                      </a:r>
                      <a:r>
                        <a:rPr lang="en-US" sz="4000" baseline="0" dirty="0" smtClean="0">
                          <a:solidFill>
                            <a:schemeClr val="bg1"/>
                          </a:solidFill>
                          <a:effectLst/>
                        </a:rPr>
                        <a:t> </a:t>
                      </a:r>
                    </a:p>
                    <a:p>
                      <a:pPr marL="0" marR="0">
                        <a:lnSpc>
                          <a:spcPct val="115000"/>
                        </a:lnSpc>
                        <a:spcBef>
                          <a:spcPts val="0"/>
                        </a:spcBef>
                        <a:spcAft>
                          <a:spcPts val="0"/>
                        </a:spcAft>
                      </a:pPr>
                      <a:r>
                        <a:rPr lang="en-US" sz="4000" baseline="0" dirty="0" smtClean="0">
                          <a:solidFill>
                            <a:schemeClr val="bg1"/>
                          </a:solidFill>
                          <a:effectLst/>
                        </a:rPr>
                        <a:t>2hr  </a:t>
                      </a:r>
                      <a:r>
                        <a:rPr lang="en-US" sz="4000" dirty="0" smtClean="0">
                          <a:solidFill>
                            <a:schemeClr val="bg1"/>
                          </a:solidFill>
                          <a:effectLst/>
                        </a:rPr>
                        <a:t>Fire Rated </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dirty="0">
                          <a:solidFill>
                            <a:schemeClr val="bg1"/>
                          </a:solidFill>
                          <a:effectLst/>
                        </a:rPr>
                        <a:t>85 pcf </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dirty="0">
                          <a:solidFill>
                            <a:schemeClr val="bg1"/>
                          </a:solidFill>
                          <a:effectLst/>
                        </a:rPr>
                        <a:t>21.1</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dirty="0">
                          <a:solidFill>
                            <a:schemeClr val="bg1"/>
                          </a:solidFill>
                          <a:effectLst/>
                        </a:rPr>
                        <a:t>39%</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r>
              <a:tr h="701087">
                <a:tc vMerge="1">
                  <a:txBody>
                    <a:bodyPr/>
                    <a:lstStyle/>
                    <a:p>
                      <a:endParaRPr lang="en-US"/>
                    </a:p>
                  </a:txBody>
                  <a:tcPr/>
                </a:tc>
                <a:tc>
                  <a:txBody>
                    <a:bodyPr/>
                    <a:lstStyle/>
                    <a:p>
                      <a:pPr marL="0" marR="0">
                        <a:lnSpc>
                          <a:spcPct val="115000"/>
                        </a:lnSpc>
                        <a:spcBef>
                          <a:spcPts val="0"/>
                        </a:spcBef>
                        <a:spcAft>
                          <a:spcPts val="0"/>
                        </a:spcAft>
                      </a:pPr>
                      <a:r>
                        <a:rPr lang="en-US" sz="4000">
                          <a:solidFill>
                            <a:schemeClr val="bg1"/>
                          </a:solidFill>
                          <a:effectLst/>
                        </a:rPr>
                        <a:t>Regular LW Block</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105 pcf</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28</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19%</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701087">
                <a:tc vMerge="1">
                  <a:txBody>
                    <a:bodyPr/>
                    <a:lstStyle/>
                    <a:p>
                      <a:endParaRPr lang="en-US"/>
                    </a:p>
                  </a:txBody>
                  <a:tcPr/>
                </a:tc>
                <a:tc>
                  <a:txBody>
                    <a:bodyPr/>
                    <a:lstStyle/>
                    <a:p>
                      <a:pPr marL="0" marR="0">
                        <a:lnSpc>
                          <a:spcPct val="115000"/>
                        </a:lnSpc>
                        <a:spcBef>
                          <a:spcPts val="0"/>
                        </a:spcBef>
                        <a:spcAft>
                          <a:spcPts val="0"/>
                        </a:spcAft>
                      </a:pPr>
                      <a:r>
                        <a:rPr lang="en-US" sz="4000">
                          <a:solidFill>
                            <a:schemeClr val="bg1"/>
                          </a:solidFill>
                          <a:effectLst/>
                        </a:rPr>
                        <a:t>Regular NW Block</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130 pcf</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34.7</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0%</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723166">
                <a:tc rowSpan="4">
                  <a:txBody>
                    <a:bodyPr/>
                    <a:lstStyle/>
                    <a:p>
                      <a:pPr marL="0" marR="0" algn="ctr">
                        <a:lnSpc>
                          <a:spcPct val="115000"/>
                        </a:lnSpc>
                        <a:spcBef>
                          <a:spcPts val="0"/>
                        </a:spcBef>
                        <a:spcAft>
                          <a:spcPts val="0"/>
                        </a:spcAft>
                      </a:pPr>
                      <a:r>
                        <a:rPr lang="en-US" sz="4000" dirty="0">
                          <a:solidFill>
                            <a:schemeClr val="bg1"/>
                          </a:solidFill>
                          <a:effectLst/>
                        </a:rPr>
                        <a:t>12x8x16</a:t>
                      </a:r>
                      <a:endParaRPr lang="en-US" sz="4000" dirty="0">
                        <a:solidFill>
                          <a:schemeClr val="bg1"/>
                        </a:solidFill>
                        <a:effectLst/>
                        <a:latin typeface="Calibri"/>
                        <a:ea typeface="Times New Roman"/>
                        <a:cs typeface="Times New Roman"/>
                      </a:endParaRPr>
                    </a:p>
                  </a:txBody>
                  <a:tcPr marL="137156" marR="137156" marT="0" marB="0" anchor="ctr">
                    <a:solidFill>
                      <a:schemeClr val="tx1"/>
                    </a:solidFill>
                  </a:tcPr>
                </a:tc>
                <a:tc>
                  <a:txBody>
                    <a:bodyPr/>
                    <a:lstStyle/>
                    <a:p>
                      <a:pPr marL="0" marR="0">
                        <a:lnSpc>
                          <a:spcPct val="115000"/>
                        </a:lnSpc>
                        <a:spcBef>
                          <a:spcPts val="0"/>
                        </a:spcBef>
                        <a:spcAft>
                          <a:spcPts val="0"/>
                        </a:spcAft>
                      </a:pPr>
                      <a:r>
                        <a:rPr lang="en-US" sz="4000" dirty="0" smtClean="0">
                          <a:solidFill>
                            <a:schemeClr val="bg1"/>
                          </a:solidFill>
                          <a:effectLst/>
                        </a:rPr>
                        <a:t>Modified A Block</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85 pcf</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22.5</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54%</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701087">
                <a:tc vMerge="1">
                  <a:txBody>
                    <a:bodyPr/>
                    <a:lstStyle/>
                    <a:p>
                      <a:endParaRPr lang="en-US"/>
                    </a:p>
                  </a:txBody>
                  <a:tcPr/>
                </a:tc>
                <a:tc>
                  <a:txBody>
                    <a:bodyPr/>
                    <a:lstStyle/>
                    <a:p>
                      <a:pPr marL="0" marR="0">
                        <a:lnSpc>
                          <a:spcPct val="115000"/>
                        </a:lnSpc>
                        <a:spcBef>
                          <a:spcPts val="0"/>
                        </a:spcBef>
                        <a:spcAft>
                          <a:spcPts val="0"/>
                        </a:spcAft>
                      </a:pPr>
                      <a:r>
                        <a:rPr lang="en-US" sz="4000" dirty="0" smtClean="0">
                          <a:solidFill>
                            <a:schemeClr val="bg1"/>
                          </a:solidFill>
                          <a:effectLst/>
                        </a:rPr>
                        <a:t>Modified A Block</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105 pcf</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27.8</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43%</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701087">
                <a:tc vMerge="1">
                  <a:txBody>
                    <a:bodyPr/>
                    <a:lstStyle/>
                    <a:p>
                      <a:endParaRPr lang="en-US"/>
                    </a:p>
                  </a:txBody>
                  <a:tcPr/>
                </a:tc>
                <a:tc>
                  <a:txBody>
                    <a:bodyPr/>
                    <a:lstStyle/>
                    <a:p>
                      <a:pPr marL="0" marR="0">
                        <a:lnSpc>
                          <a:spcPct val="115000"/>
                        </a:lnSpc>
                        <a:spcBef>
                          <a:spcPts val="0"/>
                        </a:spcBef>
                        <a:spcAft>
                          <a:spcPts val="0"/>
                        </a:spcAft>
                      </a:pPr>
                      <a:r>
                        <a:rPr lang="en-US" sz="4000">
                          <a:solidFill>
                            <a:schemeClr val="bg1"/>
                          </a:solidFill>
                          <a:effectLst/>
                        </a:rPr>
                        <a:t>Regular LW Block</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105 pcf</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dirty="0">
                          <a:solidFill>
                            <a:schemeClr val="bg1"/>
                          </a:solidFill>
                          <a:effectLst/>
                        </a:rPr>
                        <a:t>39.09</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19%</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701087">
                <a:tc vMerge="1">
                  <a:txBody>
                    <a:bodyPr/>
                    <a:lstStyle/>
                    <a:p>
                      <a:endParaRPr lang="en-US"/>
                    </a:p>
                  </a:txBody>
                  <a:tcPr/>
                </a:tc>
                <a:tc>
                  <a:txBody>
                    <a:bodyPr/>
                    <a:lstStyle/>
                    <a:p>
                      <a:pPr marL="0" marR="0">
                        <a:lnSpc>
                          <a:spcPct val="115000"/>
                        </a:lnSpc>
                        <a:spcBef>
                          <a:spcPts val="0"/>
                        </a:spcBef>
                        <a:spcAft>
                          <a:spcPts val="0"/>
                        </a:spcAft>
                      </a:pPr>
                      <a:r>
                        <a:rPr lang="en-US" sz="4000">
                          <a:solidFill>
                            <a:schemeClr val="bg1"/>
                          </a:solidFill>
                          <a:effectLst/>
                        </a:rPr>
                        <a:t>Regular NW Block</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nSpc>
                          <a:spcPct val="115000"/>
                        </a:lnSpc>
                        <a:spcBef>
                          <a:spcPts val="0"/>
                        </a:spcBef>
                        <a:spcAft>
                          <a:spcPts val="0"/>
                        </a:spcAft>
                      </a:pPr>
                      <a:r>
                        <a:rPr lang="en-US" sz="4000">
                          <a:solidFill>
                            <a:schemeClr val="bg1"/>
                          </a:solidFill>
                          <a:effectLst/>
                        </a:rPr>
                        <a:t>130 pcf</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48.4</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c>
                  <a:txBody>
                    <a:bodyPr/>
                    <a:lstStyle/>
                    <a:p>
                      <a:pPr marL="0" marR="0" algn="r">
                        <a:lnSpc>
                          <a:spcPct val="115000"/>
                        </a:lnSpc>
                        <a:spcBef>
                          <a:spcPts val="0"/>
                        </a:spcBef>
                        <a:spcAft>
                          <a:spcPts val="0"/>
                        </a:spcAft>
                      </a:pPr>
                      <a:r>
                        <a:rPr lang="en-US" sz="4000">
                          <a:solidFill>
                            <a:schemeClr val="bg1"/>
                          </a:solidFill>
                          <a:effectLst/>
                        </a:rPr>
                        <a:t>0%</a:t>
                      </a:r>
                      <a:endParaRPr lang="en-US" sz="4000">
                        <a:solidFill>
                          <a:schemeClr val="bg1"/>
                        </a:solidFill>
                        <a:effectLst/>
                        <a:latin typeface="Calibri"/>
                        <a:ea typeface="Times New Roman"/>
                        <a:cs typeface="Times New Roman"/>
                      </a:endParaRPr>
                    </a:p>
                  </a:txBody>
                  <a:tcPr marL="137156" marR="137156" marT="0" marB="0" anchor="b">
                    <a:solidFill>
                      <a:schemeClr val="tx1"/>
                    </a:solidFill>
                  </a:tcPr>
                </a:tc>
              </a:tr>
              <a:tr h="701087">
                <a:tc gridSpan="3">
                  <a:txBody>
                    <a:bodyPr/>
                    <a:lstStyle/>
                    <a:p>
                      <a:pPr marL="0" marR="0">
                        <a:lnSpc>
                          <a:spcPct val="115000"/>
                        </a:lnSpc>
                        <a:spcBef>
                          <a:spcPts val="0"/>
                        </a:spcBef>
                        <a:spcAft>
                          <a:spcPts val="0"/>
                        </a:spcAft>
                      </a:pPr>
                      <a:r>
                        <a:rPr lang="en-US" sz="4000" dirty="0">
                          <a:solidFill>
                            <a:schemeClr val="bg1"/>
                          </a:solidFill>
                          <a:effectLst/>
                        </a:rPr>
                        <a:t>** Compared to Standard Normal Weight Units</a:t>
                      </a:r>
                      <a:endParaRPr lang="en-US" sz="4000" dirty="0">
                        <a:solidFill>
                          <a:schemeClr val="bg1"/>
                        </a:solidFill>
                        <a:effectLst/>
                        <a:latin typeface="Calibri"/>
                        <a:ea typeface="Times New Roman"/>
                        <a:cs typeface="Times New Roman"/>
                      </a:endParaRPr>
                    </a:p>
                  </a:txBody>
                  <a:tcPr marL="137156" marR="137156" marT="0" marB="0" anchor="b">
                    <a:solidFill>
                      <a:schemeClr val="tx1"/>
                    </a:solidFill>
                  </a:tcPr>
                </a:tc>
                <a:tc hMerge="1">
                  <a:txBody>
                    <a:bodyPr/>
                    <a:lstStyle/>
                    <a:p>
                      <a:endParaRPr lang="en-US"/>
                    </a:p>
                  </a:txBody>
                  <a:tcPr/>
                </a:tc>
                <a:tc hMerge="1">
                  <a:txBody>
                    <a:bodyPr/>
                    <a:lstStyle/>
                    <a:p>
                      <a:endParaRPr lang="en-US"/>
                    </a:p>
                  </a:txBody>
                  <a:tcPr/>
                </a:tc>
                <a:tc>
                  <a:txBody>
                    <a:bodyPr/>
                    <a:lstStyle/>
                    <a:p>
                      <a:pPr>
                        <a:lnSpc>
                          <a:spcPct val="115000"/>
                        </a:lnSpc>
                      </a:pPr>
                      <a:endParaRPr lang="en-US" sz="4000">
                        <a:solidFill>
                          <a:schemeClr val="bg1"/>
                        </a:solidFill>
                        <a:effectLst/>
                        <a:latin typeface="Calibri"/>
                      </a:endParaRPr>
                    </a:p>
                  </a:txBody>
                  <a:tcPr marL="137156" marR="137156" marT="0" marB="0" anchor="b">
                    <a:solidFill>
                      <a:schemeClr val="tx1"/>
                    </a:solidFill>
                  </a:tcPr>
                </a:tc>
                <a:tc>
                  <a:txBody>
                    <a:bodyPr/>
                    <a:lstStyle/>
                    <a:p>
                      <a:pPr>
                        <a:lnSpc>
                          <a:spcPct val="115000"/>
                        </a:lnSpc>
                      </a:pPr>
                      <a:endParaRPr lang="en-US" sz="4000" dirty="0">
                        <a:solidFill>
                          <a:schemeClr val="bg1"/>
                        </a:solidFill>
                        <a:effectLst/>
                        <a:latin typeface="Calibri"/>
                      </a:endParaRPr>
                    </a:p>
                  </a:txBody>
                  <a:tcPr marL="137156" marR="137156" marT="0" marB="0" anchor="b">
                    <a:solidFill>
                      <a:schemeClr val="tx1"/>
                    </a:solidFill>
                  </a:tcPr>
                </a:tc>
              </a:tr>
            </a:tbl>
          </a:graphicData>
        </a:graphic>
      </p:graphicFrame>
      <p:sp>
        <p:nvSpPr>
          <p:cNvPr id="5" name="Oval 4"/>
          <p:cNvSpPr/>
          <p:nvPr/>
        </p:nvSpPr>
        <p:spPr>
          <a:xfrm>
            <a:off x="17218025" y="5943600"/>
            <a:ext cx="2133600" cy="3505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p>
        </p:txBody>
      </p:sp>
      <p:sp>
        <p:nvSpPr>
          <p:cNvPr id="6" name="Oval 5"/>
          <p:cNvSpPr/>
          <p:nvPr/>
        </p:nvSpPr>
        <p:spPr>
          <a:xfrm>
            <a:off x="17218025" y="9906000"/>
            <a:ext cx="21336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77650"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2" name="TextBox 11"/>
          <p:cNvSpPr txBox="1"/>
          <p:nvPr/>
        </p:nvSpPr>
        <p:spPr>
          <a:xfrm>
            <a:off x="10266363" y="3648075"/>
            <a:ext cx="3163887" cy="2246313"/>
          </a:xfrm>
          <a:prstGeom prst="rect">
            <a:avLst/>
          </a:prstGeom>
          <a:noFill/>
        </p:spPr>
        <p:txBody>
          <a:bodyPr>
            <a:spAutoFit/>
          </a:bodyPr>
          <a:lstStyle/>
          <a:p>
            <a:pPr algn="r" defTabSz="1828434" eaLnBrk="1" fontAlgn="auto" hangingPunct="1">
              <a:spcBef>
                <a:spcPts val="0"/>
              </a:spcBef>
              <a:spcAft>
                <a:spcPts val="0"/>
              </a:spcAft>
              <a:defRPr/>
            </a:pPr>
            <a:r>
              <a:rPr lang="en-US" sz="14000" spc="-300" dirty="0">
                <a:solidFill>
                  <a:schemeClr val="bg1"/>
                </a:solidFill>
                <a:latin typeface="Montserrat" charset="0"/>
                <a:ea typeface="Montserrat" charset="0"/>
                <a:cs typeface="Montserrat" charset="0"/>
              </a:rPr>
              <a:t>1.3</a:t>
            </a:r>
            <a:endParaRPr lang="en-US" sz="14000" spc="-300" dirty="0">
              <a:solidFill>
                <a:schemeClr val="bg1"/>
              </a:solidFill>
              <a:latin typeface="Montserrat" charset="0"/>
              <a:ea typeface="Montserrat" charset="0"/>
              <a:cs typeface="Montserrat" charset="0"/>
            </a:endParaRPr>
          </a:p>
        </p:txBody>
      </p:sp>
      <p:grpSp>
        <p:nvGrpSpPr>
          <p:cNvPr id="71684" name="Group 12"/>
          <p:cNvGrpSpPr>
            <a:grpSpLocks/>
          </p:cNvGrpSpPr>
          <p:nvPr/>
        </p:nvGrpSpPr>
        <p:grpSpPr bwMode="auto">
          <a:xfrm>
            <a:off x="13654088" y="4248150"/>
            <a:ext cx="54721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3893800" y="4557713"/>
            <a:ext cx="4916488" cy="585787"/>
          </a:xfrm>
          <a:prstGeom prst="rect">
            <a:avLst/>
          </a:prstGeom>
          <a:noFill/>
        </p:spPr>
        <p:txBody>
          <a:bodyPr wrap="none" anchor="ctr">
            <a:spAutoFit/>
          </a:bodyPr>
          <a:lstStyle/>
          <a:p>
            <a:pPr algn="ctr" defTabSz="1828434" eaLnBrk="1" fontAlgn="auto" hangingPunct="1">
              <a:spcBef>
                <a:spcPts val="0"/>
              </a:spcBef>
              <a:spcAft>
                <a:spcPts val="0"/>
              </a:spcAft>
              <a:defRPr/>
            </a:pPr>
            <a:r>
              <a:rPr lang="en-US" sz="3200" b="1" spc="600" dirty="0">
                <a:solidFill>
                  <a:schemeClr val="bg1"/>
                </a:solidFill>
                <a:latin typeface="Montserrat Semi Bold" charset="0"/>
                <a:ea typeface="Montserrat Semi Bold" charset="0"/>
                <a:cs typeface="Montserrat Semi Bold" charset="0"/>
              </a:rPr>
              <a:t>MASON FRIENDLY</a:t>
            </a:r>
            <a:endParaRPr lang="en-US" sz="3200" b="1" spc="600" dirty="0">
              <a:solidFill>
                <a:schemeClr val="bg1"/>
              </a:solidFill>
              <a:latin typeface="Montserrat Semi Bold" charset="0"/>
              <a:ea typeface="Montserrat Semi Bold" charset="0"/>
              <a:cs typeface="Montserrat Semi Bold" charset="0"/>
            </a:endParaRPr>
          </a:p>
        </p:txBody>
      </p:sp>
      <p:sp>
        <p:nvSpPr>
          <p:cNvPr id="20" name="TextBox 19"/>
          <p:cNvSpPr txBox="1"/>
          <p:nvPr/>
        </p:nvSpPr>
        <p:spPr>
          <a:xfrm>
            <a:off x="13430250" y="6643688"/>
            <a:ext cx="8839200" cy="4524375"/>
          </a:xfrm>
          <a:prstGeom prst="rect">
            <a:avLst/>
          </a:prstGeom>
          <a:noFill/>
        </p:spPr>
        <p:txBody>
          <a:bodyPr lIns="0" tIns="0" rIns="0" bIns="0" spcCol="959784">
            <a:spAutoFit/>
          </a:bodyPr>
          <a:lstStyle/>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Open-end design allows masons to lay around vertical rebar and utility runs and reduce/avoid overhead lifting. </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Reduce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rebar splicing and the amount of steel required for the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project.</a:t>
            </a:r>
          </a:p>
          <a:p>
            <a:pPr algn="just" defTabSz="1828434" eaLnBrk="1" fontAlgn="auto" hangingPunct="1">
              <a:lnSpc>
                <a:spcPct val="150000"/>
              </a:lnSpc>
              <a:spcBef>
                <a:spcPts val="0"/>
              </a:spcBef>
              <a:spcAft>
                <a:spcPts val="0"/>
              </a:spcAft>
              <a:defRPr/>
            </a:pP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Reduce Silica exposure by limiting the need to cut units</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1687" name="Picture Placeholder 7"/>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4311" r="14311"/>
          <a:stretch>
            <a:fillRect/>
          </a:stretch>
        </p:blipFill>
        <p:spPr>
          <a:xfrm>
            <a:off x="781050" y="685800"/>
            <a:ext cx="9009063" cy="1234440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altLang="en-US" smtClean="0">
                <a:solidFill>
                  <a:srgbClr val="FFC000"/>
                </a:solidFill>
                <a:latin typeface="Lato Light"/>
                <a:ea typeface="Lato Light"/>
                <a:cs typeface="Lato Light"/>
              </a:rPr>
              <a:t>Foundation Load Reduction </a:t>
            </a:r>
            <a:br>
              <a:rPr altLang="en-US" smtClean="0">
                <a:solidFill>
                  <a:srgbClr val="FFC000"/>
                </a:solidFill>
                <a:latin typeface="Lato Light"/>
                <a:ea typeface="Lato Light"/>
                <a:cs typeface="Lato Light"/>
              </a:rPr>
            </a:br>
            <a:r>
              <a:rPr altLang="en-US" smtClean="0">
                <a:solidFill>
                  <a:srgbClr val="FFC000"/>
                </a:solidFill>
                <a:latin typeface="Lato Light"/>
                <a:ea typeface="Lato Light"/>
                <a:cs typeface="Lato Light"/>
              </a:rPr>
              <a:t>12 inch block</a:t>
            </a:r>
          </a:p>
        </p:txBody>
      </p:sp>
      <p:graphicFrame>
        <p:nvGraphicFramePr>
          <p:cNvPr id="4" name="Content Placeholder 3"/>
          <p:cNvGraphicFramePr>
            <a:graphicFrameLocks noGrp="1"/>
          </p:cNvGraphicFramePr>
          <p:nvPr>
            <p:ph idx="1"/>
          </p:nvPr>
        </p:nvGraphicFramePr>
        <p:xfrm>
          <a:off x="4264025" y="3505200"/>
          <a:ext cx="15697200" cy="9244013"/>
        </p:xfrm>
        <a:graphic>
          <a:graphicData uri="http://schemas.openxmlformats.org/drawingml/2006/table">
            <a:tbl>
              <a:tblPr>
                <a:tableStyleId>{D7AC3CCA-C797-4891-BE02-D94E43425B78}</a:tableStyleId>
              </a:tblPr>
              <a:tblGrid>
                <a:gridCol w="4491812"/>
                <a:gridCol w="4057118"/>
                <a:gridCol w="3574135"/>
                <a:gridCol w="3574135"/>
              </a:tblGrid>
              <a:tr h="750597">
                <a:tc gridSpan="4">
                  <a:txBody>
                    <a:bodyPr/>
                    <a:lstStyle/>
                    <a:p>
                      <a:pPr algn="ctr" fontAlgn="b"/>
                      <a:r>
                        <a:rPr lang="en-US" sz="4800" u="none" strike="noStrike" dirty="0">
                          <a:effectLst/>
                        </a:rPr>
                        <a:t>20' X 200' wall example </a:t>
                      </a:r>
                      <a:endParaRPr lang="en-US" sz="4800" b="0" i="0" u="none" strike="noStrike" dirty="0">
                        <a:solidFill>
                          <a:schemeClr val="tx1"/>
                        </a:solidFill>
                        <a:effectLst/>
                        <a:latin typeface="Calibri"/>
                      </a:endParaRPr>
                    </a:p>
                  </a:txBody>
                  <a:tcPr marL="19050" marR="19050" marT="19051" marB="0" anchor="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3340">
                <a:tc>
                  <a:txBody>
                    <a:bodyPr/>
                    <a:lstStyle/>
                    <a:p>
                      <a:pPr algn="ctr" fontAlgn="b"/>
                      <a:r>
                        <a:rPr lang="en-US" sz="3200" u="none" strike="noStrike" dirty="0">
                          <a:effectLst/>
                        </a:rPr>
                        <a:t>Grout Spacing</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dirty="0">
                          <a:effectLst/>
                        </a:rPr>
                        <a:t>Block Type</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Weight/ LF</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dirty="0">
                          <a:effectLst/>
                        </a:rPr>
                        <a:t>Decrease</a:t>
                      </a:r>
                      <a:endParaRPr lang="en-US" sz="3200" b="0" i="0" u="none" strike="noStrike" dirty="0">
                        <a:solidFill>
                          <a:schemeClr val="tx1"/>
                        </a:solidFill>
                        <a:effectLst/>
                        <a:latin typeface="Calibri"/>
                      </a:endParaRPr>
                    </a:p>
                  </a:txBody>
                  <a:tcPr marL="19050" marR="19050" marT="19051" marB="0" anchor="b">
                    <a:solidFill>
                      <a:schemeClr val="bg1"/>
                    </a:solidFill>
                  </a:tcPr>
                </a:tc>
              </a:tr>
              <a:tr h="653340">
                <a:tc rowSpan="2">
                  <a:txBody>
                    <a:bodyPr/>
                    <a:lstStyle/>
                    <a:p>
                      <a:pPr algn="ctr" fontAlgn="ctr"/>
                      <a:r>
                        <a:rPr lang="en-US" sz="3200" u="none" strike="noStrike">
                          <a:effectLst/>
                        </a:rPr>
                        <a:t>Ungrouted </a:t>
                      </a:r>
                      <a:endParaRPr lang="en-US" sz="3200" b="0" i="0" u="none" strike="noStrike">
                        <a:solidFill>
                          <a:schemeClr val="tx1"/>
                        </a:solidFill>
                        <a:effectLst/>
                        <a:latin typeface="Calibri"/>
                      </a:endParaRPr>
                    </a:p>
                  </a:txBody>
                  <a:tcPr marL="19050" marR="19050" marT="19051" marB="0" anchor="ctr">
                    <a:solidFill>
                      <a:schemeClr val="bg1"/>
                    </a:solidFill>
                  </a:tcPr>
                </a:tc>
                <a:tc>
                  <a:txBody>
                    <a:bodyPr/>
                    <a:lstStyle/>
                    <a:p>
                      <a:pPr algn="ctr" fontAlgn="b"/>
                      <a:r>
                        <a:rPr lang="en-US" sz="3200" u="none" strike="noStrike" dirty="0" smtClean="0">
                          <a:effectLst/>
                        </a:rPr>
                        <a:t>Modified A Block</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558</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52%</a:t>
                      </a:r>
                      <a:endParaRPr lang="en-US" sz="3200" b="0" i="0" u="none" strike="noStrike">
                        <a:solidFill>
                          <a:schemeClr val="tx1"/>
                        </a:solidFill>
                        <a:effectLst/>
                        <a:latin typeface="Calibri"/>
                      </a:endParaRPr>
                    </a:p>
                  </a:txBody>
                  <a:tcPr marL="19050" marR="19050" marT="19051" marB="0" anchor="b">
                    <a:solidFill>
                      <a:schemeClr val="bg1"/>
                    </a:solidFill>
                  </a:tcPr>
                </a:tc>
              </a:tr>
              <a:tr h="653340">
                <a:tc vMerge="1">
                  <a:txBody>
                    <a:bodyPr/>
                    <a:lstStyle/>
                    <a:p>
                      <a:endParaRPr lang="en-US"/>
                    </a:p>
                  </a:txBody>
                  <a:tcPr/>
                </a:tc>
                <a:tc>
                  <a:txBody>
                    <a:bodyPr/>
                    <a:lstStyle/>
                    <a:p>
                      <a:pPr algn="ctr" fontAlgn="b"/>
                      <a:r>
                        <a:rPr lang="en-US" sz="3200" u="none" strike="noStrike">
                          <a:effectLst/>
                        </a:rPr>
                        <a:t>Standard</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1168</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 </a:t>
                      </a:r>
                      <a:endParaRPr lang="en-US" sz="3200" b="0" i="0" u="none" strike="noStrike">
                        <a:solidFill>
                          <a:schemeClr val="tx1"/>
                        </a:solidFill>
                        <a:effectLst/>
                        <a:latin typeface="Calibri"/>
                      </a:endParaRPr>
                    </a:p>
                  </a:txBody>
                  <a:tcPr marL="19050" marR="19050" marT="19051" marB="0" anchor="b">
                    <a:solidFill>
                      <a:schemeClr val="bg1"/>
                    </a:solidFill>
                  </a:tcPr>
                </a:tc>
              </a:tr>
              <a:tr h="653340">
                <a:tc rowSpan="2">
                  <a:txBody>
                    <a:bodyPr/>
                    <a:lstStyle/>
                    <a:p>
                      <a:pPr algn="ctr" fontAlgn="ctr"/>
                      <a:r>
                        <a:rPr lang="en-US" sz="3200" u="none" strike="noStrike">
                          <a:effectLst/>
                        </a:rPr>
                        <a:t>16 X 48</a:t>
                      </a:r>
                      <a:endParaRPr lang="en-US" sz="3200" b="0" i="0" u="none" strike="noStrike">
                        <a:solidFill>
                          <a:schemeClr val="tx1"/>
                        </a:solidFill>
                        <a:effectLst/>
                        <a:latin typeface="Calibri"/>
                      </a:endParaRPr>
                    </a:p>
                  </a:txBody>
                  <a:tcPr marL="19050" marR="19050" marT="19051" marB="0" anchor="ctr">
                    <a:solidFill>
                      <a:schemeClr val="bg1"/>
                    </a:solidFill>
                  </a:tcPr>
                </a:tc>
                <a:tc>
                  <a:txBody>
                    <a:bodyPr/>
                    <a:lstStyle/>
                    <a:p>
                      <a:pPr algn="ctr" fontAlgn="b"/>
                      <a:r>
                        <a:rPr lang="en-US" sz="3200" u="none" strike="noStrike" dirty="0" smtClean="0">
                          <a:effectLst/>
                        </a:rPr>
                        <a:t>Modified A Block</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1805</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18%</a:t>
                      </a:r>
                      <a:endParaRPr lang="en-US" sz="3200" b="0" i="0" u="none" strike="noStrike">
                        <a:solidFill>
                          <a:schemeClr val="tx1"/>
                        </a:solidFill>
                        <a:effectLst/>
                        <a:latin typeface="Calibri"/>
                      </a:endParaRPr>
                    </a:p>
                  </a:txBody>
                  <a:tcPr marL="19050" marR="19050" marT="19051" marB="0" anchor="b">
                    <a:solidFill>
                      <a:schemeClr val="bg1"/>
                    </a:solidFill>
                  </a:tcPr>
                </a:tc>
              </a:tr>
              <a:tr h="653340">
                <a:tc vMerge="1">
                  <a:txBody>
                    <a:bodyPr/>
                    <a:lstStyle/>
                    <a:p>
                      <a:endParaRPr lang="en-US"/>
                    </a:p>
                  </a:txBody>
                  <a:tcPr/>
                </a:tc>
                <a:tc>
                  <a:txBody>
                    <a:bodyPr/>
                    <a:lstStyle/>
                    <a:p>
                      <a:pPr algn="ctr" fontAlgn="b"/>
                      <a:r>
                        <a:rPr lang="en-US" sz="3200" u="none" strike="noStrike">
                          <a:effectLst/>
                        </a:rPr>
                        <a:t>Standard</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dirty="0">
                          <a:effectLst/>
                        </a:rPr>
                        <a:t>2197</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 </a:t>
                      </a:r>
                      <a:endParaRPr lang="en-US" sz="3200" b="0" i="0" u="none" strike="noStrike">
                        <a:solidFill>
                          <a:schemeClr val="tx1"/>
                        </a:solidFill>
                        <a:effectLst/>
                        <a:latin typeface="Calibri"/>
                      </a:endParaRPr>
                    </a:p>
                  </a:txBody>
                  <a:tcPr marL="19050" marR="19050" marT="19051" marB="0" anchor="b">
                    <a:solidFill>
                      <a:schemeClr val="bg1"/>
                    </a:solidFill>
                  </a:tcPr>
                </a:tc>
              </a:tr>
              <a:tr h="653340">
                <a:tc rowSpan="2">
                  <a:txBody>
                    <a:bodyPr/>
                    <a:lstStyle/>
                    <a:p>
                      <a:pPr algn="ctr" fontAlgn="ctr"/>
                      <a:r>
                        <a:rPr lang="en-US" sz="3200" u="none" strike="noStrike">
                          <a:effectLst/>
                        </a:rPr>
                        <a:t>32 X 48</a:t>
                      </a:r>
                      <a:endParaRPr lang="en-US" sz="3200" b="0" i="0" u="none" strike="noStrike">
                        <a:solidFill>
                          <a:schemeClr val="tx1"/>
                        </a:solidFill>
                        <a:effectLst/>
                        <a:latin typeface="Calibri"/>
                      </a:endParaRPr>
                    </a:p>
                  </a:txBody>
                  <a:tcPr marL="19050" marR="19050" marT="19051" marB="0" anchor="ctr">
                    <a:solidFill>
                      <a:schemeClr val="bg1"/>
                    </a:solidFill>
                  </a:tcPr>
                </a:tc>
                <a:tc>
                  <a:txBody>
                    <a:bodyPr/>
                    <a:lstStyle/>
                    <a:p>
                      <a:pPr algn="ctr" fontAlgn="b"/>
                      <a:r>
                        <a:rPr lang="en-US" sz="3200" u="none" strike="noStrike" dirty="0" smtClean="0">
                          <a:effectLst/>
                        </a:rPr>
                        <a:t>Modified A Block</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1312</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28%</a:t>
                      </a:r>
                      <a:endParaRPr lang="en-US" sz="3200" b="0" i="0" u="none" strike="noStrike">
                        <a:solidFill>
                          <a:schemeClr val="tx1"/>
                        </a:solidFill>
                        <a:effectLst/>
                        <a:latin typeface="Calibri"/>
                      </a:endParaRPr>
                    </a:p>
                  </a:txBody>
                  <a:tcPr marL="19050" marR="19050" marT="19051" marB="0" anchor="b">
                    <a:solidFill>
                      <a:schemeClr val="bg1"/>
                    </a:solidFill>
                  </a:tcPr>
                </a:tc>
              </a:tr>
              <a:tr h="653340">
                <a:tc vMerge="1">
                  <a:txBody>
                    <a:bodyPr/>
                    <a:lstStyle/>
                    <a:p>
                      <a:endParaRPr lang="en-US"/>
                    </a:p>
                  </a:txBody>
                  <a:tcPr/>
                </a:tc>
                <a:tc>
                  <a:txBody>
                    <a:bodyPr/>
                    <a:lstStyle/>
                    <a:p>
                      <a:pPr algn="ctr" fontAlgn="b"/>
                      <a:r>
                        <a:rPr lang="en-US" sz="3200" u="none" strike="noStrike">
                          <a:effectLst/>
                        </a:rPr>
                        <a:t>Standard</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1813</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 </a:t>
                      </a:r>
                      <a:endParaRPr lang="en-US" sz="3200" b="0" i="0" u="none" strike="noStrike">
                        <a:solidFill>
                          <a:schemeClr val="tx1"/>
                        </a:solidFill>
                        <a:effectLst/>
                        <a:latin typeface="Calibri"/>
                      </a:endParaRPr>
                    </a:p>
                  </a:txBody>
                  <a:tcPr marL="19050" marR="19050" marT="19051" marB="0" anchor="b">
                    <a:solidFill>
                      <a:schemeClr val="bg1"/>
                    </a:solidFill>
                  </a:tcPr>
                </a:tc>
              </a:tr>
              <a:tr h="653340">
                <a:tc rowSpan="2">
                  <a:txBody>
                    <a:bodyPr/>
                    <a:lstStyle/>
                    <a:p>
                      <a:pPr algn="ctr" fontAlgn="ctr"/>
                      <a:r>
                        <a:rPr lang="en-US" sz="3200" u="none" strike="noStrike">
                          <a:effectLst/>
                        </a:rPr>
                        <a:t>48 X 48</a:t>
                      </a:r>
                      <a:endParaRPr lang="en-US" sz="3200" b="0" i="0" u="none" strike="noStrike">
                        <a:solidFill>
                          <a:schemeClr val="tx1"/>
                        </a:solidFill>
                        <a:effectLst/>
                        <a:latin typeface="Calibri"/>
                      </a:endParaRPr>
                    </a:p>
                  </a:txBody>
                  <a:tcPr marL="19050" marR="19050" marT="19051" marB="0" anchor="ctr">
                    <a:solidFill>
                      <a:schemeClr val="bg1"/>
                    </a:solidFill>
                  </a:tcPr>
                </a:tc>
                <a:tc>
                  <a:txBody>
                    <a:bodyPr/>
                    <a:lstStyle/>
                    <a:p>
                      <a:pPr algn="ctr" fontAlgn="b"/>
                      <a:r>
                        <a:rPr lang="en-US" sz="3200" u="none" strike="noStrike" dirty="0" smtClean="0">
                          <a:effectLst/>
                        </a:rPr>
                        <a:t>Modified A Block</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1148</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32%</a:t>
                      </a:r>
                      <a:endParaRPr lang="en-US" sz="3200" b="0" i="0" u="none" strike="noStrike">
                        <a:solidFill>
                          <a:schemeClr val="tx1"/>
                        </a:solidFill>
                        <a:effectLst/>
                        <a:latin typeface="Calibri"/>
                      </a:endParaRPr>
                    </a:p>
                  </a:txBody>
                  <a:tcPr marL="19050" marR="19050" marT="19051" marB="0" anchor="b">
                    <a:solidFill>
                      <a:schemeClr val="bg1"/>
                    </a:solidFill>
                  </a:tcPr>
                </a:tc>
              </a:tr>
              <a:tr h="653340">
                <a:tc vMerge="1">
                  <a:txBody>
                    <a:bodyPr/>
                    <a:lstStyle/>
                    <a:p>
                      <a:endParaRPr lang="en-US"/>
                    </a:p>
                  </a:txBody>
                  <a:tcPr/>
                </a:tc>
                <a:tc>
                  <a:txBody>
                    <a:bodyPr/>
                    <a:lstStyle/>
                    <a:p>
                      <a:pPr algn="ctr" fontAlgn="b"/>
                      <a:r>
                        <a:rPr lang="en-US" sz="3200" u="none" strike="noStrike">
                          <a:effectLst/>
                        </a:rPr>
                        <a:t>Standard</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1685</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 </a:t>
                      </a:r>
                      <a:endParaRPr lang="en-US" sz="3200" b="0" i="0" u="none" strike="noStrike">
                        <a:solidFill>
                          <a:schemeClr val="tx1"/>
                        </a:solidFill>
                        <a:effectLst/>
                        <a:latin typeface="Calibri"/>
                      </a:endParaRPr>
                    </a:p>
                  </a:txBody>
                  <a:tcPr marL="19050" marR="19050" marT="19051" marB="0" anchor="b">
                    <a:solidFill>
                      <a:schemeClr val="bg1"/>
                    </a:solidFill>
                  </a:tcPr>
                </a:tc>
              </a:tr>
              <a:tr h="653340">
                <a:tc rowSpan="2">
                  <a:txBody>
                    <a:bodyPr/>
                    <a:lstStyle/>
                    <a:p>
                      <a:pPr algn="ctr" fontAlgn="ctr"/>
                      <a:r>
                        <a:rPr lang="en-US" sz="3200" u="none" strike="noStrike">
                          <a:effectLst/>
                        </a:rPr>
                        <a:t>48 X 72</a:t>
                      </a:r>
                      <a:endParaRPr lang="en-US" sz="3200" b="0" i="0" u="none" strike="noStrike">
                        <a:solidFill>
                          <a:schemeClr val="tx1"/>
                        </a:solidFill>
                        <a:effectLst/>
                        <a:latin typeface="Calibri"/>
                      </a:endParaRPr>
                    </a:p>
                  </a:txBody>
                  <a:tcPr marL="19050" marR="19050" marT="19051" marB="0" anchor="ctr">
                    <a:solidFill>
                      <a:schemeClr val="bg1"/>
                    </a:solidFill>
                  </a:tcPr>
                </a:tc>
                <a:tc>
                  <a:txBody>
                    <a:bodyPr/>
                    <a:lstStyle/>
                    <a:p>
                      <a:pPr algn="ctr" fontAlgn="b"/>
                      <a:r>
                        <a:rPr lang="en-US" sz="3200" u="none" strike="noStrike" dirty="0" smtClean="0">
                          <a:effectLst/>
                        </a:rPr>
                        <a:t>Modified A Block</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961</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37%</a:t>
                      </a:r>
                      <a:endParaRPr lang="en-US" sz="3200" b="0" i="0" u="none" strike="noStrike">
                        <a:solidFill>
                          <a:schemeClr val="tx1"/>
                        </a:solidFill>
                        <a:effectLst/>
                        <a:latin typeface="Calibri"/>
                      </a:endParaRPr>
                    </a:p>
                  </a:txBody>
                  <a:tcPr marL="19050" marR="19050" marT="19051" marB="0" anchor="b">
                    <a:solidFill>
                      <a:schemeClr val="bg1"/>
                    </a:solidFill>
                  </a:tcPr>
                </a:tc>
              </a:tr>
              <a:tr h="653340">
                <a:tc vMerge="1">
                  <a:txBody>
                    <a:bodyPr/>
                    <a:lstStyle/>
                    <a:p>
                      <a:endParaRPr lang="en-US"/>
                    </a:p>
                  </a:txBody>
                  <a:tcPr/>
                </a:tc>
                <a:tc>
                  <a:txBody>
                    <a:bodyPr/>
                    <a:lstStyle/>
                    <a:p>
                      <a:pPr algn="ctr" fontAlgn="b"/>
                      <a:r>
                        <a:rPr lang="en-US" sz="3200" u="none" strike="noStrike">
                          <a:effectLst/>
                        </a:rPr>
                        <a:t>Standard</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1516</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 </a:t>
                      </a:r>
                      <a:endParaRPr lang="en-US" sz="3200" b="0" i="0" u="none" strike="noStrike">
                        <a:solidFill>
                          <a:schemeClr val="tx1"/>
                        </a:solidFill>
                        <a:effectLst/>
                        <a:latin typeface="Calibri"/>
                      </a:endParaRPr>
                    </a:p>
                  </a:txBody>
                  <a:tcPr marL="19050" marR="19050" marT="19051" marB="0" anchor="b">
                    <a:solidFill>
                      <a:schemeClr val="bg1"/>
                    </a:solidFill>
                  </a:tcPr>
                </a:tc>
              </a:tr>
              <a:tr h="653340">
                <a:tc rowSpan="2">
                  <a:txBody>
                    <a:bodyPr/>
                    <a:lstStyle/>
                    <a:p>
                      <a:pPr algn="ctr" fontAlgn="ctr"/>
                      <a:r>
                        <a:rPr lang="en-US" sz="3200" u="none" strike="noStrike" dirty="0">
                          <a:effectLst/>
                        </a:rPr>
                        <a:t>72 X 72</a:t>
                      </a:r>
                      <a:endParaRPr lang="en-US" sz="3200" b="0" i="0" u="none" strike="noStrike" dirty="0">
                        <a:solidFill>
                          <a:schemeClr val="tx1"/>
                        </a:solidFill>
                        <a:effectLst/>
                        <a:latin typeface="Calibri"/>
                      </a:endParaRPr>
                    </a:p>
                  </a:txBody>
                  <a:tcPr marL="19050" marR="19050" marT="19051" marB="0" anchor="ctr">
                    <a:solidFill>
                      <a:schemeClr val="bg1"/>
                    </a:solidFill>
                  </a:tcPr>
                </a:tc>
                <a:tc>
                  <a:txBody>
                    <a:bodyPr/>
                    <a:lstStyle/>
                    <a:p>
                      <a:pPr algn="ctr" fontAlgn="b"/>
                      <a:r>
                        <a:rPr lang="en-US" sz="3200" u="none" strike="noStrike" dirty="0" smtClean="0">
                          <a:effectLst/>
                        </a:rPr>
                        <a:t>Modified A Block</a:t>
                      </a:r>
                      <a:endParaRPr lang="en-US" sz="3200" b="0" i="0" u="none" strike="noStrike" dirty="0">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934</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38%</a:t>
                      </a:r>
                      <a:endParaRPr lang="en-US" sz="3200" b="0" i="0" u="none" strike="noStrike">
                        <a:solidFill>
                          <a:schemeClr val="tx1"/>
                        </a:solidFill>
                        <a:effectLst/>
                        <a:latin typeface="Calibri"/>
                      </a:endParaRPr>
                    </a:p>
                  </a:txBody>
                  <a:tcPr marL="19050" marR="19050" marT="19051" marB="0" anchor="b">
                    <a:solidFill>
                      <a:schemeClr val="bg1"/>
                    </a:solidFill>
                  </a:tcPr>
                </a:tc>
              </a:tr>
              <a:tr h="653340">
                <a:tc vMerge="1">
                  <a:txBody>
                    <a:bodyPr/>
                    <a:lstStyle/>
                    <a:p>
                      <a:endParaRPr lang="en-US"/>
                    </a:p>
                  </a:txBody>
                  <a:tcPr/>
                </a:tc>
                <a:tc>
                  <a:txBody>
                    <a:bodyPr/>
                    <a:lstStyle/>
                    <a:p>
                      <a:pPr algn="ctr" fontAlgn="b"/>
                      <a:r>
                        <a:rPr lang="en-US" sz="3200" u="none" strike="noStrike">
                          <a:effectLst/>
                        </a:rPr>
                        <a:t>Standard</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a:effectLst/>
                        </a:rPr>
                        <a:t>1495</a:t>
                      </a:r>
                      <a:endParaRPr lang="en-US" sz="3200" b="0" i="0" u="none" strike="noStrike">
                        <a:solidFill>
                          <a:schemeClr val="tx1"/>
                        </a:solidFill>
                        <a:effectLst/>
                        <a:latin typeface="Calibri"/>
                      </a:endParaRPr>
                    </a:p>
                  </a:txBody>
                  <a:tcPr marL="19050" marR="19050" marT="19051" marB="0" anchor="b">
                    <a:solidFill>
                      <a:schemeClr val="bg1"/>
                    </a:solidFill>
                  </a:tcPr>
                </a:tc>
                <a:tc>
                  <a:txBody>
                    <a:bodyPr/>
                    <a:lstStyle/>
                    <a:p>
                      <a:pPr algn="ctr" fontAlgn="b"/>
                      <a:r>
                        <a:rPr lang="en-US" sz="3200" u="none" strike="noStrike" dirty="0">
                          <a:effectLst/>
                        </a:rPr>
                        <a:t> </a:t>
                      </a:r>
                      <a:endParaRPr lang="en-US" sz="3200" b="0" i="0" u="none" strike="noStrike" dirty="0">
                        <a:solidFill>
                          <a:schemeClr val="tx1"/>
                        </a:solidFill>
                        <a:effectLst/>
                        <a:latin typeface="Calibri"/>
                      </a:endParaRPr>
                    </a:p>
                  </a:txBody>
                  <a:tcPr marL="19050" marR="19050" marT="19051" marB="0" anchor="b">
                    <a:solidFill>
                      <a:schemeClr val="bg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77650"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2" name="TextBox 11"/>
          <p:cNvSpPr txBox="1"/>
          <p:nvPr/>
        </p:nvSpPr>
        <p:spPr>
          <a:xfrm>
            <a:off x="10266363" y="3648075"/>
            <a:ext cx="3163887" cy="2246313"/>
          </a:xfrm>
          <a:prstGeom prst="rect">
            <a:avLst/>
          </a:prstGeom>
          <a:noFill/>
        </p:spPr>
        <p:txBody>
          <a:bodyPr>
            <a:spAutoFit/>
          </a:bodyPr>
          <a:lstStyle/>
          <a:p>
            <a:pPr algn="r" defTabSz="1828434" eaLnBrk="1" fontAlgn="auto" hangingPunct="1">
              <a:spcBef>
                <a:spcPts val="0"/>
              </a:spcBef>
              <a:spcAft>
                <a:spcPts val="0"/>
              </a:spcAft>
              <a:defRPr/>
            </a:pPr>
            <a:r>
              <a:rPr lang="en-US" sz="14000" spc="-300" dirty="0">
                <a:solidFill>
                  <a:schemeClr val="bg1"/>
                </a:solidFill>
                <a:latin typeface="Montserrat" charset="0"/>
                <a:ea typeface="Montserrat" charset="0"/>
                <a:cs typeface="Montserrat" charset="0"/>
              </a:rPr>
              <a:t>1.4</a:t>
            </a:r>
            <a:endParaRPr lang="en-US" sz="14000" spc="-300" dirty="0">
              <a:solidFill>
                <a:schemeClr val="bg1"/>
              </a:solidFill>
              <a:latin typeface="Montserrat" charset="0"/>
              <a:ea typeface="Montserrat" charset="0"/>
              <a:cs typeface="Montserrat" charset="0"/>
            </a:endParaRPr>
          </a:p>
        </p:txBody>
      </p:sp>
      <p:grpSp>
        <p:nvGrpSpPr>
          <p:cNvPr id="74756" name="Group 12"/>
          <p:cNvGrpSpPr>
            <a:grpSpLocks/>
          </p:cNvGrpSpPr>
          <p:nvPr/>
        </p:nvGrpSpPr>
        <p:grpSpPr bwMode="auto">
          <a:xfrm>
            <a:off x="13654088" y="4248150"/>
            <a:ext cx="54721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4808200" y="4557713"/>
            <a:ext cx="3087688" cy="585787"/>
          </a:xfrm>
          <a:prstGeom prst="rect">
            <a:avLst/>
          </a:prstGeom>
          <a:noFill/>
        </p:spPr>
        <p:txBody>
          <a:bodyPr wrap="none" anchor="ctr">
            <a:spAutoFit/>
          </a:bodyPr>
          <a:lstStyle/>
          <a:p>
            <a:pPr algn="ctr" defTabSz="1828434" eaLnBrk="1" fontAlgn="auto" hangingPunct="1">
              <a:spcBef>
                <a:spcPts val="0"/>
              </a:spcBef>
              <a:spcAft>
                <a:spcPts val="0"/>
              </a:spcAft>
              <a:defRPr/>
            </a:pPr>
            <a:r>
              <a:rPr lang="en-US" sz="3200" b="1" spc="600" dirty="0">
                <a:solidFill>
                  <a:schemeClr val="bg1"/>
                </a:solidFill>
                <a:latin typeface="Montserrat Semi Bold" charset="0"/>
                <a:ea typeface="Montserrat Semi Bold" charset="0"/>
                <a:cs typeface="Montserrat Semi Bold" charset="0"/>
              </a:rPr>
              <a:t>LOGISTICS</a:t>
            </a:r>
            <a:endParaRPr lang="en-US" sz="3200" b="1" spc="600" dirty="0">
              <a:solidFill>
                <a:schemeClr val="bg1"/>
              </a:solidFill>
              <a:latin typeface="Montserrat Semi Bold" charset="0"/>
              <a:ea typeface="Montserrat Semi Bold" charset="0"/>
              <a:cs typeface="Montserrat Semi Bold" charset="0"/>
            </a:endParaRPr>
          </a:p>
        </p:txBody>
      </p:sp>
      <p:sp>
        <p:nvSpPr>
          <p:cNvPr id="20" name="TextBox 19"/>
          <p:cNvSpPr txBox="1"/>
          <p:nvPr/>
        </p:nvSpPr>
        <p:spPr>
          <a:xfrm>
            <a:off x="13430250" y="6643688"/>
            <a:ext cx="8839200" cy="1868487"/>
          </a:xfrm>
          <a:prstGeom prst="rect">
            <a:avLst/>
          </a:prstGeom>
          <a:noFill/>
        </p:spPr>
        <p:txBody>
          <a:bodyPr lIns="0" tIns="0" rIns="0" bIns="0" spcCol="959784">
            <a:spAutoFit/>
          </a:bodyPr>
          <a:lstStyle/>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Material savings and lighter weights translates into freight savings allowing for up to 42% more PB units per truck load, and more block per pallet. </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4759"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0867" r="10867"/>
          <a:stretch>
            <a:fillRect/>
          </a:stretch>
        </p:blipFill>
        <p:spPr>
          <a:xfrm>
            <a:off x="788988" y="685800"/>
            <a:ext cx="8767762" cy="12284075"/>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5625" y="74613"/>
            <a:ext cx="692467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3338"/>
            <a:ext cx="6461125" cy="371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1"/>
          </p:nvPr>
        </p:nvSpPr>
        <p:spPr>
          <a:xfrm>
            <a:off x="3959225" y="3614738"/>
            <a:ext cx="8077200" cy="5376862"/>
          </a:xfrm>
        </p:spPr>
        <p:txBody>
          <a:bodyPr rtlCol="0">
            <a:normAutofit/>
          </a:bodyPr>
          <a:lstStyle/>
          <a:p>
            <a:pPr marL="457109" indent="-457109" defTabSz="1828434" fontAlgn="auto">
              <a:spcAft>
                <a:spcPts val="0"/>
              </a:spcAft>
              <a:defRPr/>
            </a:pPr>
            <a:r>
              <a:rPr dirty="0" smtClean="0">
                <a:solidFill>
                  <a:schemeClr val="bg1"/>
                </a:solidFill>
              </a:rPr>
              <a:t>Estimated blocks per mason per day from NCMA estimate : 100</a:t>
            </a:r>
          </a:p>
          <a:p>
            <a:pPr marL="0" indent="0" defTabSz="1828434" fontAlgn="auto">
              <a:spcAft>
                <a:spcPts val="0"/>
              </a:spcAft>
              <a:buFont typeface="Arial" panose="020B0604020202020204" pitchFamily="34" charset="0"/>
              <a:buNone/>
              <a:defRPr/>
            </a:pPr>
            <a:endParaRPr baseline="30000" dirty="0" smtClean="0"/>
          </a:p>
        </p:txBody>
      </p:sp>
      <p:sp>
        <p:nvSpPr>
          <p:cNvPr id="8" name="Content Placeholder 7"/>
          <p:cNvSpPr>
            <a:spLocks noGrp="1"/>
          </p:cNvSpPr>
          <p:nvPr>
            <p:ph sz="half" idx="2"/>
          </p:nvPr>
        </p:nvSpPr>
        <p:spPr>
          <a:xfrm>
            <a:off x="12341225" y="3614738"/>
            <a:ext cx="8077200" cy="8637587"/>
          </a:xfrm>
        </p:spPr>
        <p:txBody>
          <a:bodyPr/>
          <a:lstStyle/>
          <a:p>
            <a:r>
              <a:rPr altLang="en-US" smtClean="0">
                <a:solidFill>
                  <a:schemeClr val="bg1"/>
                </a:solidFill>
                <a:latin typeface="Lato Light"/>
                <a:ea typeface="Lato Light"/>
                <a:cs typeface="Lato Light"/>
              </a:rPr>
              <a:t>Estimated blocks per mason per day from NCMA estimate : 165</a:t>
            </a:r>
          </a:p>
        </p:txBody>
      </p:sp>
      <p:pic>
        <p:nvPicPr>
          <p:cNvPr id="768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2025" y="6381750"/>
            <a:ext cx="11125200" cy="761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6807" name="TextBox 9"/>
          <p:cNvSpPr txBox="1">
            <a:spLocks noChangeArrowheads="1"/>
          </p:cNvSpPr>
          <p:nvPr/>
        </p:nvSpPr>
        <p:spPr bwMode="auto">
          <a:xfrm>
            <a:off x="484188" y="1474788"/>
            <a:ext cx="3627437" cy="341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12 inch NW Block</a:t>
            </a:r>
          </a:p>
        </p:txBody>
      </p:sp>
      <p:sp>
        <p:nvSpPr>
          <p:cNvPr id="76808" name="TextBox 10"/>
          <p:cNvSpPr txBox="1">
            <a:spLocks noChangeArrowheads="1"/>
          </p:cNvSpPr>
          <p:nvPr/>
        </p:nvSpPr>
        <p:spPr bwMode="auto">
          <a:xfrm>
            <a:off x="20723225" y="1389063"/>
            <a:ext cx="42021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12 inch Modified A Block</a:t>
            </a:r>
          </a:p>
        </p:txBody>
      </p:sp>
      <p:sp>
        <p:nvSpPr>
          <p:cNvPr id="76809" name="TextBox 11"/>
          <p:cNvSpPr txBox="1">
            <a:spLocks noChangeArrowheads="1"/>
          </p:cNvSpPr>
          <p:nvPr/>
        </p:nvSpPr>
        <p:spPr bwMode="auto">
          <a:xfrm>
            <a:off x="279400" y="6024563"/>
            <a:ext cx="3397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125 pcf density</a:t>
            </a:r>
          </a:p>
        </p:txBody>
      </p:sp>
      <p:sp>
        <p:nvSpPr>
          <p:cNvPr id="76810" name="TextBox 12"/>
          <p:cNvSpPr txBox="1">
            <a:spLocks noChangeArrowheads="1"/>
          </p:cNvSpPr>
          <p:nvPr/>
        </p:nvSpPr>
        <p:spPr bwMode="auto">
          <a:xfrm>
            <a:off x="20875625" y="5953125"/>
            <a:ext cx="4140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85 pcf Density</a:t>
            </a:r>
          </a:p>
        </p:txBody>
      </p:sp>
      <p:cxnSp>
        <p:nvCxnSpPr>
          <p:cNvPr id="3" name="Straight Connector 2"/>
          <p:cNvCxnSpPr/>
          <p:nvPr/>
        </p:nvCxnSpPr>
        <p:spPr>
          <a:xfrm>
            <a:off x="8836025" y="9448800"/>
            <a:ext cx="40386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884025" y="8991600"/>
            <a:ext cx="0" cy="38100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032875" y="10609263"/>
            <a:ext cx="7292975"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998825" y="9448800"/>
            <a:ext cx="0" cy="381000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0503946">
            <a:off x="4752743" y="5563591"/>
            <a:ext cx="16149604" cy="6001643"/>
          </a:xfrm>
          <a:prstGeom prst="rect">
            <a:avLst/>
          </a:prstGeom>
          <a:noFill/>
        </p:spPr>
        <p:txBody>
          <a:bodyPr>
            <a:spAutoFit/>
          </a:bodyPr>
          <a:lstStyle/>
          <a:p>
            <a:pPr defTabSz="1828434" eaLnBrk="1" fontAlgn="auto" hangingPunct="1">
              <a:spcBef>
                <a:spcPts val="0"/>
              </a:spcBef>
              <a:spcAft>
                <a:spcPts val="0"/>
              </a:spcAft>
              <a:defRPr/>
            </a:pPr>
            <a:r>
              <a:rPr lang="en-US" sz="19200" b="1" dirty="0">
                <a:ln w="12700">
                  <a:solidFill>
                    <a:schemeClr val="tx1"/>
                  </a:solidFill>
                  <a:prstDash val="solid"/>
                </a:ln>
                <a:solidFill>
                  <a:srgbClr val="C00000"/>
                </a:solidFill>
                <a:effectLst>
                  <a:outerShdw blurRad="41275" dist="20320" dir="1800000" algn="tl" rotWithShape="0">
                    <a:srgbClr val="000000">
                      <a:alpha val="40000"/>
                    </a:srgbClr>
                  </a:outerShdw>
                </a:effectLst>
                <a:latin typeface="+mn-lt"/>
              </a:rPr>
              <a:t>65% INCREASE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77650"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2" name="TextBox 11"/>
          <p:cNvSpPr txBox="1"/>
          <p:nvPr/>
        </p:nvSpPr>
        <p:spPr>
          <a:xfrm>
            <a:off x="10266363" y="3648075"/>
            <a:ext cx="3163887" cy="2246313"/>
          </a:xfrm>
          <a:prstGeom prst="rect">
            <a:avLst/>
          </a:prstGeom>
          <a:noFill/>
        </p:spPr>
        <p:txBody>
          <a:bodyPr>
            <a:spAutoFit/>
          </a:bodyPr>
          <a:lstStyle/>
          <a:p>
            <a:pPr algn="r" defTabSz="1828434" eaLnBrk="1" fontAlgn="auto" hangingPunct="1">
              <a:spcBef>
                <a:spcPts val="0"/>
              </a:spcBef>
              <a:spcAft>
                <a:spcPts val="0"/>
              </a:spcAft>
              <a:defRPr/>
            </a:pPr>
            <a:r>
              <a:rPr lang="en-US" sz="14000" spc="-300" dirty="0">
                <a:solidFill>
                  <a:schemeClr val="bg1"/>
                </a:solidFill>
                <a:latin typeface="Montserrat" charset="0"/>
                <a:ea typeface="Montserrat" charset="0"/>
                <a:cs typeface="Montserrat" charset="0"/>
              </a:rPr>
              <a:t>1.5</a:t>
            </a:r>
            <a:endParaRPr lang="en-US" sz="14000" spc="-300" dirty="0">
              <a:solidFill>
                <a:schemeClr val="bg1"/>
              </a:solidFill>
              <a:latin typeface="Montserrat" charset="0"/>
              <a:ea typeface="Montserrat" charset="0"/>
              <a:cs typeface="Montserrat" charset="0"/>
            </a:endParaRPr>
          </a:p>
        </p:txBody>
      </p:sp>
      <p:grpSp>
        <p:nvGrpSpPr>
          <p:cNvPr id="77828" name="Group 12"/>
          <p:cNvGrpSpPr>
            <a:grpSpLocks/>
          </p:cNvGrpSpPr>
          <p:nvPr/>
        </p:nvGrpSpPr>
        <p:grpSpPr bwMode="auto">
          <a:xfrm>
            <a:off x="13654088" y="4248150"/>
            <a:ext cx="60817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7829" name="TextBox 18"/>
          <p:cNvSpPr txBox="1">
            <a:spLocks noChangeArrowheads="1"/>
          </p:cNvSpPr>
          <p:nvPr/>
        </p:nvSpPr>
        <p:spPr bwMode="auto">
          <a:xfrm>
            <a:off x="13908088" y="4557713"/>
            <a:ext cx="54975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ctr" eaLnBrk="1" hangingPunct="1"/>
            <a:r>
              <a:rPr lang="en-US" altLang="en-US" sz="3200" b="1">
                <a:solidFill>
                  <a:schemeClr val="bg1"/>
                </a:solidFill>
                <a:latin typeface="Montserrat Semi Bold"/>
                <a:ea typeface="Montserrat Semi Bold"/>
                <a:cs typeface="Montserrat Semi Bold"/>
              </a:rPr>
              <a:t>SPEED of CONSTRUCTION</a:t>
            </a:r>
          </a:p>
        </p:txBody>
      </p:sp>
      <p:sp>
        <p:nvSpPr>
          <p:cNvPr id="20" name="TextBox 19"/>
          <p:cNvSpPr txBox="1"/>
          <p:nvPr/>
        </p:nvSpPr>
        <p:spPr>
          <a:xfrm>
            <a:off x="13430250" y="6643688"/>
            <a:ext cx="8839200" cy="4524375"/>
          </a:xfrm>
          <a:prstGeom prst="rect">
            <a:avLst/>
          </a:prstGeom>
          <a:noFill/>
        </p:spPr>
        <p:txBody>
          <a:bodyPr lIns="0" tIns="0" rIns="0" bIns="0" spcCol="959784">
            <a:spAutoFit/>
          </a:bodyPr>
          <a:lstStyle/>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With </a:t>
            </a:r>
            <a:r>
              <a:rPr lang="en-US" sz="2800" dirty="0" err="1">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ProBlock’s</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 open-end design, masons can more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efficiently, easily, and with less effort, lay up a wall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in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record time. </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Walls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can be planned to include longer lengths of vertical rebar reducing the amounts of rebar splicing and the total amount of required steel</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77831" name="Picture Placeholder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2044" r="12044"/>
          <a:stretch>
            <a:fillRect/>
          </a:stretch>
        </p:blipFill>
        <p:spPr>
          <a:xfrm>
            <a:off x="449263" y="628650"/>
            <a:ext cx="8662987" cy="12136438"/>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0" y="0"/>
            <a:ext cx="24377650" cy="13716000"/>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37" name="Subtitle 2"/>
          <p:cNvSpPr txBox="1">
            <a:spLocks/>
          </p:cNvSpPr>
          <p:nvPr/>
        </p:nvSpPr>
        <p:spPr>
          <a:xfrm>
            <a:off x="11606213" y="11633200"/>
            <a:ext cx="8724900" cy="595313"/>
          </a:xfrm>
          <a:prstGeom prst="rect">
            <a:avLst/>
          </a:prstGeom>
        </p:spPr>
        <p:txBody>
          <a:bodyPr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spcAft>
                <a:spcPts val="0"/>
              </a:spcAft>
              <a:defRPr/>
            </a:pPr>
            <a:r>
              <a:rPr lang="en-US" sz="2200" spc="600" dirty="0" smtClean="0">
                <a:solidFill>
                  <a:srgbClr val="FFC000"/>
                </a:solidFill>
                <a:latin typeface="Roboto Light" panose="02000000000000000000" pitchFamily="2" charset="0"/>
                <a:ea typeface="Roboto Light" panose="02000000000000000000" pitchFamily="2" charset="0"/>
                <a:cs typeface="Roboto Light" panose="02000000000000000000" pitchFamily="2" charset="0"/>
              </a:rPr>
              <a:t>A NEW STANDARD IN C90 MASONRY</a:t>
            </a:r>
          </a:p>
        </p:txBody>
      </p:sp>
      <p:sp>
        <p:nvSpPr>
          <p:cNvPr id="25" name="Rectangle 24"/>
          <p:cNvSpPr>
            <a:spLocks/>
          </p:cNvSpPr>
          <p:nvPr/>
        </p:nvSpPr>
        <p:spPr bwMode="auto">
          <a:xfrm>
            <a:off x="10429875" y="5330825"/>
            <a:ext cx="12168188" cy="4432300"/>
          </a:xfrm>
          <a:prstGeom prst="rect">
            <a:avLst/>
          </a:prstGeom>
          <a:noFill/>
          <a:ln>
            <a:noFill/>
          </a:ln>
          <a:extLst>
            <a:ext uri="{909E8E84-426E-40dd-AFC4-6F175D3DCCD1}"/>
            <a:ext uri="{91240B29-F687-4f45-9708-019B960494DF}"/>
          </a:extLst>
        </p:spPr>
        <p:txBody>
          <a:bodyPr wrap="none" lIns="0" tIns="0" rIns="0" bIns="0" anchor="ctr">
            <a:spAutoFit/>
          </a:bodyPr>
          <a:lstStyle/>
          <a:p>
            <a:pPr marL="1143000" indent="-1143000" defTabSz="4572000" eaLnBrk="1" fontAlgn="auto" hangingPunct="1">
              <a:spcBef>
                <a:spcPts val="0"/>
              </a:spcBef>
              <a:spcAft>
                <a:spcPts val="0"/>
              </a:spcAft>
              <a:buFontTx/>
              <a:buAutoNum type="arabicPeriod"/>
              <a:defRPr/>
            </a:pPr>
            <a:r>
              <a:rPr lang="en-US" sz="7200" b="1" spc="600" dirty="0">
                <a:solidFill>
                  <a:schemeClr val="bg1"/>
                </a:solidFill>
                <a:latin typeface="Roboto Slab" pitchFamily="2" charset="0"/>
                <a:ea typeface="Roboto Slab" pitchFamily="2" charset="0"/>
                <a:cs typeface="Montserrat Semi Bold" charset="0"/>
                <a:sym typeface="Bebas Neue" charset="0"/>
              </a:rPr>
              <a:t>BENEFITS</a:t>
            </a:r>
          </a:p>
          <a:p>
            <a:pPr marL="1143000" indent="-1143000" defTabSz="4572000" eaLnBrk="1" fontAlgn="auto" hangingPunct="1">
              <a:spcBef>
                <a:spcPts val="0"/>
              </a:spcBef>
              <a:spcAft>
                <a:spcPts val="0"/>
              </a:spcAft>
              <a:buFontTx/>
              <a:buAutoNum type="arabicPeriod"/>
              <a:defRPr/>
            </a:pPr>
            <a:r>
              <a:rPr lang="en-US" sz="7200" b="1" spc="600" dirty="0">
                <a:solidFill>
                  <a:schemeClr val="bg1"/>
                </a:solidFill>
                <a:latin typeface="Roboto Slab" pitchFamily="2" charset="0"/>
                <a:ea typeface="Roboto Slab" pitchFamily="2" charset="0"/>
                <a:cs typeface="Montserrat Semi Bold" charset="0"/>
                <a:sym typeface="Bebas Neue" charset="0"/>
              </a:rPr>
              <a:t>PRODUCT SUPPORT</a:t>
            </a:r>
          </a:p>
          <a:p>
            <a:pPr marL="1143000" indent="-1143000" defTabSz="4572000" eaLnBrk="1" fontAlgn="auto" hangingPunct="1">
              <a:spcBef>
                <a:spcPts val="0"/>
              </a:spcBef>
              <a:spcAft>
                <a:spcPts val="0"/>
              </a:spcAft>
              <a:buFontTx/>
              <a:buAutoNum type="arabicPeriod"/>
              <a:defRPr/>
            </a:pPr>
            <a:r>
              <a:rPr lang="en-US" sz="7200" b="1" spc="600" dirty="0">
                <a:solidFill>
                  <a:schemeClr val="bg1"/>
                </a:solidFill>
                <a:latin typeface="Roboto Slab" pitchFamily="2" charset="0"/>
                <a:ea typeface="Roboto Slab" pitchFamily="2" charset="0"/>
                <a:cs typeface="Montserrat Semi Bold" charset="0"/>
                <a:sym typeface="Bebas Neue" charset="0"/>
              </a:rPr>
              <a:t>VALUE PROPOSITION</a:t>
            </a:r>
          </a:p>
          <a:p>
            <a:pPr marL="1143000" indent="-1143000" defTabSz="4572000" eaLnBrk="1" fontAlgn="auto" hangingPunct="1">
              <a:spcBef>
                <a:spcPts val="0"/>
              </a:spcBef>
              <a:spcAft>
                <a:spcPts val="0"/>
              </a:spcAft>
              <a:buFontTx/>
              <a:buAutoNum type="arabicPeriod"/>
              <a:defRPr/>
            </a:pPr>
            <a:endParaRPr lang="en-US" sz="7200" b="1" spc="600" dirty="0">
              <a:solidFill>
                <a:schemeClr val="bg1"/>
              </a:solidFill>
              <a:latin typeface="Roboto Slab" pitchFamily="2" charset="0"/>
              <a:ea typeface="Roboto Slab" pitchFamily="2" charset="0"/>
              <a:cs typeface="Montserrat Semi Bold" charset="0"/>
              <a:sym typeface="Bebas Neue" charset="0"/>
            </a:endParaRPr>
          </a:p>
        </p:txBody>
      </p:sp>
      <p:pic>
        <p:nvPicPr>
          <p:cNvPr id="54277" name="Picture 10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05150"/>
            <a:ext cx="1371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1676400" y="1071563"/>
            <a:ext cx="21024850" cy="1016000"/>
          </a:xfrm>
        </p:spPr>
        <p:txBody>
          <a:bodyPr>
            <a:spAutoFit/>
          </a:bodyPr>
          <a:lstStyle/>
          <a:p>
            <a:r>
              <a:rPr altLang="en-US" smtClean="0">
                <a:latin typeface="Lato Light"/>
                <a:ea typeface="Lato Light"/>
                <a:cs typeface="Lato Light"/>
              </a:rPr>
              <a:t>Benefits</a:t>
            </a:r>
          </a:p>
        </p:txBody>
      </p:sp>
      <p:sp>
        <p:nvSpPr>
          <p:cNvPr id="7" name="TextBox 6"/>
          <p:cNvSpPr txBox="1"/>
          <p:nvPr/>
        </p:nvSpPr>
        <p:spPr>
          <a:xfrm>
            <a:off x="893763" y="3838575"/>
            <a:ext cx="15235237" cy="3046413"/>
          </a:xfrm>
          <a:prstGeom prst="rect">
            <a:avLst/>
          </a:prstGeom>
          <a:noFill/>
        </p:spPr>
        <p:txBody>
          <a:bodyPr>
            <a:spAutoFit/>
          </a:bodyPr>
          <a:lstStyle/>
          <a:p>
            <a:pPr defTabSz="1828434" eaLnBrk="1" fontAlgn="auto" hangingPunct="1">
              <a:spcBef>
                <a:spcPts val="0"/>
              </a:spcBef>
              <a:spcAft>
                <a:spcPts val="0"/>
              </a:spcAft>
              <a:defRPr/>
            </a:pPr>
            <a:r>
              <a:rPr lang="en-US" sz="6398" dirty="0">
                <a:latin typeface="+mn-lt"/>
              </a:rPr>
              <a:t>Faster, cheaper, simpler, more energy efficient, more ‘</a:t>
            </a:r>
            <a:r>
              <a:rPr lang="en-US" sz="6398" dirty="0" err="1">
                <a:latin typeface="+mn-lt"/>
              </a:rPr>
              <a:t>groutable</a:t>
            </a:r>
            <a:r>
              <a:rPr lang="en-US" sz="6398" dirty="0">
                <a:latin typeface="+mn-lt"/>
              </a:rPr>
              <a:t>’ – complete system.</a:t>
            </a:r>
          </a:p>
        </p:txBody>
      </p:sp>
      <p:pic>
        <p:nvPicPr>
          <p:cNvPr id="7987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02213" y="3198813"/>
            <a:ext cx="6675437"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2"/>
          <p:cNvPicPr>
            <a:picLocks noChangeAspect="1" noChangeArrowheads="1"/>
          </p:cNvPicPr>
          <p:nvPr/>
        </p:nvPicPr>
        <p:blipFill>
          <a:blip r:embed="rId3">
            <a:extLst>
              <a:ext uri="{28A0092B-C50C-407E-A947-70E740481C1C}">
                <a14:useLocalDpi xmlns:a14="http://schemas.microsoft.com/office/drawing/2010/main" val="0"/>
              </a:ext>
            </a:extLst>
          </a:blip>
          <a:srcRect l="2505"/>
          <a:stretch>
            <a:fillRect/>
          </a:stretch>
        </p:blipFill>
        <p:spPr bwMode="auto">
          <a:xfrm>
            <a:off x="1676400" y="7881938"/>
            <a:ext cx="6065838"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050" y="8091488"/>
            <a:ext cx="6305550" cy="553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35413" y="7972425"/>
            <a:ext cx="6399212" cy="558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3959225" y="-304800"/>
            <a:ext cx="16459200" cy="2286000"/>
          </a:xfrm>
        </p:spPr>
        <p:txBody>
          <a:bodyPr/>
          <a:lstStyle/>
          <a:p>
            <a:r>
              <a:rPr altLang="en-US" smtClean="0">
                <a:solidFill>
                  <a:srgbClr val="FFC000"/>
                </a:solidFill>
                <a:latin typeface="Lato Light"/>
                <a:ea typeface="Lato Light"/>
                <a:cs typeface="Lato Light"/>
              </a:rPr>
              <a:t>Mason Productivity</a:t>
            </a:r>
          </a:p>
        </p:txBody>
      </p:sp>
      <p:sp>
        <p:nvSpPr>
          <p:cNvPr id="80899" name="Content Placeholder 2"/>
          <p:cNvSpPr>
            <a:spLocks noGrp="1"/>
          </p:cNvSpPr>
          <p:nvPr>
            <p:ph idx="1"/>
          </p:nvPr>
        </p:nvSpPr>
        <p:spPr>
          <a:xfrm>
            <a:off x="3806825" y="1981200"/>
            <a:ext cx="16459200" cy="9051925"/>
          </a:xfrm>
        </p:spPr>
        <p:txBody>
          <a:bodyPr/>
          <a:lstStyle/>
          <a:p>
            <a:pPr marL="0" indent="0">
              <a:buFont typeface="Arial" panose="020B0604020202020204" pitchFamily="34" charset="0"/>
              <a:buNone/>
            </a:pPr>
            <a:r>
              <a:rPr altLang="en-US">
                <a:solidFill>
                  <a:schemeClr val="bg1"/>
                </a:solidFill>
                <a:latin typeface="Lato Light"/>
                <a:ea typeface="Lato Light"/>
                <a:cs typeface="Lato Light"/>
              </a:rPr>
              <a:t>Actual production numbers from a masonry contractor using the 12 inch Modified A Block on a project in Charlotte, NC. </a:t>
            </a:r>
          </a:p>
        </p:txBody>
      </p:sp>
      <p:graphicFrame>
        <p:nvGraphicFramePr>
          <p:cNvPr id="4" name="Table 3"/>
          <p:cNvGraphicFramePr>
            <a:graphicFrameLocks noGrp="1"/>
          </p:cNvGraphicFramePr>
          <p:nvPr/>
        </p:nvGraphicFramePr>
        <p:xfrm>
          <a:off x="3001963" y="4976813"/>
          <a:ext cx="18288000" cy="3981450"/>
        </p:xfrm>
        <a:graphic>
          <a:graphicData uri="http://schemas.openxmlformats.org/drawingml/2006/table">
            <a:tbl>
              <a:tblPr>
                <a:tableStyleId>{D7AC3CCA-C797-4891-BE02-D94E43425B78}</a:tableStyleId>
              </a:tblPr>
              <a:tblGrid>
                <a:gridCol w="2106724"/>
                <a:gridCol w="1815024"/>
                <a:gridCol w="1555738"/>
                <a:gridCol w="1523326"/>
                <a:gridCol w="1393680"/>
                <a:gridCol w="1717790"/>
                <a:gridCol w="1555738"/>
                <a:gridCol w="1461826"/>
                <a:gridCol w="2001298"/>
                <a:gridCol w="1593778"/>
                <a:gridCol w="1563080"/>
              </a:tblGrid>
              <a:tr h="1969770">
                <a:tc>
                  <a:txBody>
                    <a:bodyPr/>
                    <a:lstStyle/>
                    <a:p>
                      <a:pPr algn="ctr" fontAlgn="b"/>
                      <a:r>
                        <a:rPr lang="en-US" sz="3200" u="none" strike="noStrike" dirty="0">
                          <a:effectLst/>
                        </a:rPr>
                        <a:t> </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a:effectLst/>
                        </a:rPr>
                        <a:t>12 inch Blocks Laid</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a:effectLst/>
                        </a:rPr>
                        <a:t># Masons</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a:effectLst/>
                        </a:rPr>
                        <a:t>Hours worked</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dirty="0" smtClean="0">
                          <a:effectLst/>
                        </a:rPr>
                        <a:t>Actual Blocks/mason/day</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a:effectLst/>
                        </a:rPr>
                        <a:t>Estimated for </a:t>
                      </a:r>
                      <a:r>
                        <a:rPr lang="en-US" sz="3200" u="none" strike="noStrike" dirty="0" smtClean="0">
                          <a:effectLst/>
                        </a:rPr>
                        <a:t>Job by Mason</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a:effectLst/>
                        </a:rPr>
                        <a:t># block Increase</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dirty="0">
                          <a:effectLst/>
                        </a:rPr>
                        <a:t>% Increase</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a:effectLst/>
                        </a:rPr>
                        <a:t>NCMA Estimated </a:t>
                      </a:r>
                      <a:r>
                        <a:rPr lang="en-US" sz="3200" u="none" strike="noStrike" dirty="0" smtClean="0">
                          <a:effectLst/>
                        </a:rPr>
                        <a:t>Production (NW)</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a:effectLst/>
                        </a:rPr>
                        <a:t># block increase</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a:effectLst/>
                        </a:rPr>
                        <a:t>% increase</a:t>
                      </a:r>
                      <a:endParaRPr lang="en-US" sz="3200" b="0" i="0" u="none" strike="noStrike" dirty="0">
                        <a:solidFill>
                          <a:schemeClr val="tx1"/>
                        </a:solidFill>
                        <a:effectLst/>
                        <a:latin typeface="Calibri"/>
                      </a:endParaRPr>
                    </a:p>
                  </a:txBody>
                  <a:tcPr marL="19050" marR="19050" marT="19050" marB="0" anchor="b"/>
                </a:tc>
              </a:tr>
              <a:tr h="1005840">
                <a:tc>
                  <a:txBody>
                    <a:bodyPr/>
                    <a:lstStyle/>
                    <a:p>
                      <a:pPr algn="ctr" fontAlgn="b"/>
                      <a:r>
                        <a:rPr lang="en-US" sz="3200" u="none" strike="noStrike" dirty="0">
                          <a:effectLst/>
                        </a:rPr>
                        <a:t>Start-up</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a:effectLst/>
                        </a:rPr>
                        <a:t>1344</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a:effectLst/>
                        </a:rPr>
                        <a:t>6</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a:effectLst/>
                        </a:rPr>
                        <a:t>8</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dirty="0" smtClean="0">
                          <a:effectLst/>
                        </a:rPr>
                        <a:t>224</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a:effectLst/>
                        </a:rPr>
                        <a:t>170</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a:effectLst/>
                        </a:rPr>
                        <a:t>54</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a:effectLst/>
                        </a:rPr>
                        <a:t>32%</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dirty="0" smtClean="0">
                          <a:effectLst/>
                        </a:rPr>
                        <a:t>100</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b="0" i="0" u="none" strike="noStrike" dirty="0" smtClean="0">
                          <a:solidFill>
                            <a:schemeClr val="dk1"/>
                          </a:solidFill>
                          <a:effectLst/>
                          <a:latin typeface="+mn-lt"/>
                        </a:rPr>
                        <a:t>124</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smtClean="0">
                          <a:effectLst/>
                        </a:rPr>
                        <a:t>124%</a:t>
                      </a:r>
                      <a:endParaRPr lang="en-US" sz="3200" b="0" i="0" u="none" strike="noStrike" dirty="0">
                        <a:solidFill>
                          <a:schemeClr val="tx1"/>
                        </a:solidFill>
                        <a:effectLst/>
                        <a:latin typeface="Calibri"/>
                      </a:endParaRPr>
                    </a:p>
                  </a:txBody>
                  <a:tcPr marL="19050" marR="19050" marT="19050" marB="0" anchor="b"/>
                </a:tc>
              </a:tr>
              <a:tr h="1005840">
                <a:tc>
                  <a:txBody>
                    <a:bodyPr/>
                    <a:lstStyle/>
                    <a:p>
                      <a:pPr algn="ctr" fontAlgn="b"/>
                      <a:r>
                        <a:rPr lang="en-US" sz="3200" u="none" strike="noStrike">
                          <a:effectLst/>
                        </a:rPr>
                        <a:t>Straight Wall</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a:effectLst/>
                        </a:rPr>
                        <a:t>1410</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dirty="0">
                          <a:effectLst/>
                        </a:rPr>
                        <a:t>5</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smtClean="0">
                          <a:effectLst/>
                        </a:rPr>
                        <a:t>8</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a:effectLst/>
                        </a:rPr>
                        <a:t>282</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a:effectLst/>
                        </a:rPr>
                        <a:t>170</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a:effectLst/>
                        </a:rPr>
                        <a:t>112</a:t>
                      </a:r>
                      <a:endParaRPr lang="en-US" sz="3200" b="0" i="0" u="none" strike="noStrike">
                        <a:solidFill>
                          <a:schemeClr val="tx1"/>
                        </a:solidFill>
                        <a:effectLst/>
                        <a:latin typeface="Calibri"/>
                      </a:endParaRPr>
                    </a:p>
                  </a:txBody>
                  <a:tcPr marL="19050" marR="19050" marT="19050" marB="0" anchor="b"/>
                </a:tc>
                <a:tc>
                  <a:txBody>
                    <a:bodyPr/>
                    <a:lstStyle/>
                    <a:p>
                      <a:pPr algn="ctr" fontAlgn="b"/>
                      <a:r>
                        <a:rPr lang="en-US" sz="3200" u="none" strike="noStrike" dirty="0">
                          <a:effectLst/>
                        </a:rPr>
                        <a:t>66%</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smtClean="0">
                          <a:effectLst/>
                        </a:rPr>
                        <a:t>100</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smtClean="0">
                          <a:effectLst/>
                        </a:rPr>
                        <a:t>182</a:t>
                      </a:r>
                      <a:endParaRPr lang="en-US" sz="3200" b="0" i="0" u="none" strike="noStrike" dirty="0">
                        <a:solidFill>
                          <a:schemeClr val="tx1"/>
                        </a:solidFill>
                        <a:effectLst/>
                        <a:latin typeface="Calibri"/>
                      </a:endParaRPr>
                    </a:p>
                  </a:txBody>
                  <a:tcPr marL="19050" marR="19050" marT="19050" marB="0" anchor="b"/>
                </a:tc>
                <a:tc>
                  <a:txBody>
                    <a:bodyPr/>
                    <a:lstStyle/>
                    <a:p>
                      <a:pPr algn="ctr" fontAlgn="b"/>
                      <a:r>
                        <a:rPr lang="en-US" sz="3200" u="none" strike="noStrike" dirty="0" smtClean="0">
                          <a:effectLst/>
                        </a:rPr>
                        <a:t>182%</a:t>
                      </a:r>
                      <a:endParaRPr lang="en-US" sz="3200" b="0" i="0" u="none" strike="noStrike" dirty="0">
                        <a:solidFill>
                          <a:schemeClr val="tx1"/>
                        </a:solidFill>
                        <a:effectLst/>
                        <a:latin typeface="Calibri"/>
                      </a:endParaRPr>
                    </a:p>
                  </a:txBody>
                  <a:tcPr marL="19050" marR="19050" marT="19050" marB="0" anchor="b"/>
                </a:tc>
              </a:tr>
            </a:tbl>
          </a:graphicData>
        </a:graphic>
      </p:graphicFrame>
      <p:sp>
        <p:nvSpPr>
          <p:cNvPr id="80950" name="Rectangle 7"/>
          <p:cNvSpPr>
            <a:spLocks noChangeArrowheads="1"/>
          </p:cNvSpPr>
          <p:nvPr/>
        </p:nvSpPr>
        <p:spPr bwMode="auto">
          <a:xfrm>
            <a:off x="3349625" y="9296400"/>
            <a:ext cx="17526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4800">
                <a:solidFill>
                  <a:schemeClr val="bg1"/>
                </a:solidFill>
              </a:rPr>
              <a:t>One of the masons on the straight wall laid over 300 12 inch block in 8 hours with plumbing in several locations.</a:t>
            </a:r>
          </a:p>
        </p:txBody>
      </p:sp>
      <p:sp>
        <p:nvSpPr>
          <p:cNvPr id="5" name="Down Arrow 4"/>
          <p:cNvSpPr/>
          <p:nvPr/>
        </p:nvSpPr>
        <p:spPr>
          <a:xfrm>
            <a:off x="11857038" y="5267325"/>
            <a:ext cx="968375" cy="195738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p>
        </p:txBody>
      </p:sp>
      <p:sp>
        <p:nvSpPr>
          <p:cNvPr id="9" name="Down Arrow 8"/>
          <p:cNvSpPr/>
          <p:nvPr/>
        </p:nvSpPr>
        <p:spPr>
          <a:xfrm>
            <a:off x="10207625" y="5267325"/>
            <a:ext cx="969963" cy="195738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p>
        </p:txBody>
      </p:sp>
      <p:sp>
        <p:nvSpPr>
          <p:cNvPr id="10" name="Rounded Rectangle 9"/>
          <p:cNvSpPr/>
          <p:nvPr/>
        </p:nvSpPr>
        <p:spPr>
          <a:xfrm>
            <a:off x="14779625" y="5638800"/>
            <a:ext cx="1371600" cy="396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p>
        </p:txBody>
      </p:sp>
      <p:sp>
        <p:nvSpPr>
          <p:cNvPr id="11" name="Rounded Rectangle 10"/>
          <p:cNvSpPr/>
          <p:nvPr/>
        </p:nvSpPr>
        <p:spPr>
          <a:xfrm>
            <a:off x="19808825" y="5621338"/>
            <a:ext cx="1371600" cy="396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p>
        </p:txBody>
      </p:sp>
      <p:sp>
        <p:nvSpPr>
          <p:cNvPr id="12" name="Down Arrow 11"/>
          <p:cNvSpPr/>
          <p:nvPr/>
        </p:nvSpPr>
        <p:spPr>
          <a:xfrm>
            <a:off x="16608425" y="5267325"/>
            <a:ext cx="969963" cy="195738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77650"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2" name="TextBox 11"/>
          <p:cNvSpPr txBox="1"/>
          <p:nvPr/>
        </p:nvSpPr>
        <p:spPr>
          <a:xfrm>
            <a:off x="10266363" y="3648075"/>
            <a:ext cx="3163887" cy="2246313"/>
          </a:xfrm>
          <a:prstGeom prst="rect">
            <a:avLst/>
          </a:prstGeom>
          <a:noFill/>
        </p:spPr>
        <p:txBody>
          <a:bodyPr>
            <a:spAutoFit/>
          </a:bodyPr>
          <a:lstStyle/>
          <a:p>
            <a:pPr algn="r" defTabSz="1828434" eaLnBrk="1" fontAlgn="auto" hangingPunct="1">
              <a:spcBef>
                <a:spcPts val="0"/>
              </a:spcBef>
              <a:spcAft>
                <a:spcPts val="0"/>
              </a:spcAft>
              <a:defRPr/>
            </a:pPr>
            <a:r>
              <a:rPr lang="en-US" sz="14000" spc="-300" dirty="0">
                <a:solidFill>
                  <a:schemeClr val="bg1"/>
                </a:solidFill>
                <a:latin typeface="Montserrat" charset="0"/>
                <a:ea typeface="Montserrat" charset="0"/>
                <a:cs typeface="Montserrat" charset="0"/>
              </a:rPr>
              <a:t>1.6</a:t>
            </a:r>
            <a:endParaRPr lang="en-US" sz="14000" spc="-300" dirty="0">
              <a:solidFill>
                <a:schemeClr val="bg1"/>
              </a:solidFill>
              <a:latin typeface="Montserrat" charset="0"/>
              <a:ea typeface="Montserrat" charset="0"/>
              <a:cs typeface="Montserrat" charset="0"/>
            </a:endParaRPr>
          </a:p>
        </p:txBody>
      </p:sp>
      <p:grpSp>
        <p:nvGrpSpPr>
          <p:cNvPr id="82948" name="Group 12"/>
          <p:cNvGrpSpPr>
            <a:grpSpLocks/>
          </p:cNvGrpSpPr>
          <p:nvPr/>
        </p:nvGrpSpPr>
        <p:grpSpPr bwMode="auto">
          <a:xfrm>
            <a:off x="13654088" y="4248150"/>
            <a:ext cx="60817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4235113" y="4557713"/>
            <a:ext cx="4919662" cy="585787"/>
          </a:xfrm>
          <a:prstGeom prst="rect">
            <a:avLst/>
          </a:prstGeom>
          <a:noFill/>
        </p:spPr>
        <p:txBody>
          <a:bodyPr wrap="none" anchor="ctr">
            <a:spAutoFit/>
          </a:bodyPr>
          <a:lstStyle/>
          <a:p>
            <a:pPr algn="ctr" defTabSz="1828434" eaLnBrk="1" fontAlgn="auto" hangingPunct="1">
              <a:spcBef>
                <a:spcPts val="0"/>
              </a:spcBef>
              <a:spcAft>
                <a:spcPts val="0"/>
              </a:spcAft>
              <a:defRPr/>
            </a:pPr>
            <a:r>
              <a:rPr lang="en-US" sz="3200" b="1" spc="600" dirty="0">
                <a:solidFill>
                  <a:schemeClr val="bg1"/>
                </a:solidFill>
                <a:latin typeface="Montserrat Semi Bold" charset="0"/>
                <a:ea typeface="Montserrat Semi Bold" charset="0"/>
                <a:cs typeface="Montserrat Semi Bold" charset="0"/>
              </a:rPr>
              <a:t>ENERGY SAVINGS</a:t>
            </a:r>
            <a:endParaRPr lang="en-US" sz="3200" b="1" spc="600" dirty="0">
              <a:solidFill>
                <a:schemeClr val="bg1"/>
              </a:solidFill>
              <a:latin typeface="Montserrat Semi Bold" charset="0"/>
              <a:ea typeface="Montserrat Semi Bold" charset="0"/>
              <a:cs typeface="Montserrat Semi Bold" charset="0"/>
            </a:endParaRPr>
          </a:p>
        </p:txBody>
      </p:sp>
      <p:sp>
        <p:nvSpPr>
          <p:cNvPr id="20" name="TextBox 19"/>
          <p:cNvSpPr txBox="1"/>
          <p:nvPr/>
        </p:nvSpPr>
        <p:spPr>
          <a:xfrm>
            <a:off x="13430250" y="6643688"/>
            <a:ext cx="8991600" cy="3232150"/>
          </a:xfrm>
          <a:prstGeom prst="rect">
            <a:avLst/>
          </a:prstGeom>
          <a:noFill/>
        </p:spPr>
        <p:txBody>
          <a:bodyPr lIns="0" tIns="0" rIns="0" bIns="0" spcCol="959784">
            <a:spAutoFit/>
          </a:bodyPr>
          <a:lstStyle/>
          <a:p>
            <a:pPr algn="just" defTabSz="1828434" eaLnBrk="1" fontAlgn="auto" hangingPunct="1">
              <a:lnSpc>
                <a:spcPct val="150000"/>
              </a:lnSpc>
              <a:spcBef>
                <a:spcPts val="0"/>
              </a:spcBef>
              <a:spcAft>
                <a:spcPts val="0"/>
              </a:spcAft>
              <a:defRPr/>
            </a:pPr>
            <a:r>
              <a:rPr lang="en-US" sz="2800" dirty="0" err="1">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ProBlock</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wall systems are the most cost effective way to achieve energy performance objectives on a project.</a:t>
            </a:r>
          </a:p>
          <a:p>
            <a:pPr algn="just" defTabSz="1828434" eaLnBrk="1" fontAlgn="auto" hangingPunct="1">
              <a:lnSpc>
                <a:spcPct val="150000"/>
              </a:lnSpc>
              <a:spcBef>
                <a:spcPts val="0"/>
              </a:spcBef>
              <a:spcAft>
                <a:spcPts val="0"/>
              </a:spcAft>
              <a:defRPr/>
            </a:pP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r>
              <a:rPr lang="en-US" sz="2800" dirty="0" err="1">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ProBlock</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 enables the single wythe wall system to more easily comply with energy code</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82951"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2633" r="12633"/>
          <a:stretch>
            <a:fillRect/>
          </a:stretch>
        </p:blipFill>
        <p:spPr>
          <a:xfrm>
            <a:off x="931863" y="1133475"/>
            <a:ext cx="8404225" cy="11449050"/>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altLang="en-US" smtClean="0">
                <a:solidFill>
                  <a:srgbClr val="FFC000"/>
                </a:solidFill>
                <a:latin typeface="Lato Light"/>
                <a:ea typeface="Lato Light"/>
                <a:cs typeface="Lato Light"/>
              </a:rPr>
              <a:t>Energy Performance</a:t>
            </a:r>
          </a:p>
        </p:txBody>
      </p:sp>
      <p:sp>
        <p:nvSpPr>
          <p:cNvPr id="3" name="Content Placeholder 2"/>
          <p:cNvSpPr>
            <a:spLocks noGrp="1"/>
          </p:cNvSpPr>
          <p:nvPr>
            <p:ph idx="1"/>
          </p:nvPr>
        </p:nvSpPr>
        <p:spPr>
          <a:xfrm>
            <a:off x="3371850" y="2665413"/>
            <a:ext cx="12230100" cy="10820400"/>
          </a:xfrm>
        </p:spPr>
        <p:txBody>
          <a:bodyPr rtlCol="0">
            <a:normAutofit/>
          </a:bodyPr>
          <a:lstStyle/>
          <a:p>
            <a:pPr marL="0" indent="0" defTabSz="1828434" fontAlgn="auto">
              <a:spcAft>
                <a:spcPts val="0"/>
              </a:spcAft>
              <a:buFont typeface="Arial" panose="020B0604020202020204" pitchFamily="34" charset="0"/>
              <a:buNone/>
              <a:defRPr/>
            </a:pPr>
            <a:r>
              <a:rPr>
                <a:solidFill>
                  <a:schemeClr val="bg1"/>
                </a:solidFill>
              </a:rPr>
              <a:t>The </a:t>
            </a:r>
            <a:r>
              <a:rPr>
                <a:solidFill>
                  <a:schemeClr val="bg1"/>
                </a:solidFill>
              </a:rPr>
              <a:t>key to maximizing the R value of concrete masonry </a:t>
            </a:r>
            <a:r>
              <a:rPr>
                <a:solidFill>
                  <a:schemeClr val="bg1"/>
                </a:solidFill>
              </a:rPr>
              <a:t>is:</a:t>
            </a:r>
          </a:p>
          <a:p>
            <a:pPr marL="0" indent="0" defTabSz="1828434" fontAlgn="auto">
              <a:spcAft>
                <a:spcPts val="0"/>
              </a:spcAft>
              <a:buFont typeface="Arial" panose="020B0604020202020204" pitchFamily="34" charset="0"/>
              <a:buNone/>
              <a:defRPr/>
            </a:pPr>
            <a:endParaRPr>
              <a:solidFill>
                <a:schemeClr val="bg1"/>
              </a:solidFill>
            </a:endParaRPr>
          </a:p>
          <a:p>
            <a:pPr marL="1028700" indent="-1028700" defTabSz="1828434" fontAlgn="auto">
              <a:spcAft>
                <a:spcPts val="0"/>
              </a:spcAft>
              <a:buFont typeface="+mj-lt"/>
              <a:buAutoNum type="arabicPeriod"/>
              <a:defRPr/>
            </a:pPr>
            <a:r>
              <a:rPr>
                <a:solidFill>
                  <a:schemeClr val="bg1"/>
                </a:solidFill>
              </a:rPr>
              <a:t>Minimizing </a:t>
            </a:r>
            <a:r>
              <a:rPr>
                <a:solidFill>
                  <a:schemeClr val="bg1"/>
                </a:solidFill>
              </a:rPr>
              <a:t>the thermal bridges within the masonry </a:t>
            </a:r>
            <a:r>
              <a:rPr>
                <a:solidFill>
                  <a:schemeClr val="bg1"/>
                </a:solidFill>
              </a:rPr>
              <a:t>and</a:t>
            </a:r>
          </a:p>
          <a:p>
            <a:pPr marL="1028700" indent="-1028700" defTabSz="1828434" fontAlgn="auto">
              <a:spcAft>
                <a:spcPts val="0"/>
              </a:spcAft>
              <a:buFont typeface="+mj-lt"/>
              <a:buAutoNum type="arabicPeriod"/>
              <a:defRPr/>
            </a:pPr>
            <a:r>
              <a:rPr>
                <a:solidFill>
                  <a:schemeClr val="bg1"/>
                </a:solidFill>
              </a:rPr>
              <a:t> Increasing </a:t>
            </a:r>
            <a:r>
              <a:rPr>
                <a:solidFill>
                  <a:schemeClr val="bg1"/>
                </a:solidFill>
              </a:rPr>
              <a:t>the thermal resistance of the materials used to produce the concrete masonry </a:t>
            </a:r>
            <a:r>
              <a:rPr>
                <a:solidFill>
                  <a:schemeClr val="bg1"/>
                </a:solidFill>
              </a:rPr>
              <a:t>unit.</a:t>
            </a:r>
          </a:p>
          <a:p>
            <a:pPr marL="457109" indent="-457109" defTabSz="1828434" fontAlgn="auto">
              <a:spcBef>
                <a:spcPct val="0"/>
              </a:spcBef>
              <a:spcAft>
                <a:spcPts val="0"/>
              </a:spcAft>
              <a:buFont typeface="Arial" panose="020B0604020202020204" pitchFamily="34" charset="0"/>
              <a:buNone/>
              <a:defRPr/>
            </a:pPr>
            <a:endParaRPr altLang="en-US">
              <a:solidFill>
                <a:schemeClr val="bg1"/>
              </a:solidFill>
            </a:endParaRPr>
          </a:p>
          <a:p>
            <a:pPr marL="0" indent="0" defTabSz="1828434" fontAlgn="auto">
              <a:spcAft>
                <a:spcPts val="0"/>
              </a:spcAft>
              <a:buFont typeface="Arial" panose="020B0604020202020204" pitchFamily="34" charset="0"/>
              <a:buNone/>
              <a:defRPr/>
            </a:pPr>
            <a:endParaRPr>
              <a:solidFill>
                <a:schemeClr val="bg1"/>
              </a:solidFill>
            </a:endParaRPr>
          </a:p>
        </p:txBody>
      </p:sp>
      <p:pic>
        <p:nvPicPr>
          <p:cNvPr id="84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6425" y="8026400"/>
            <a:ext cx="5429250" cy="538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997" name="Picture 2" descr="Content - Energy Performance - Sectio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425" y="730250"/>
            <a:ext cx="7026275"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3200" y="914400"/>
            <a:ext cx="16916400" cy="14571663"/>
          </a:xfrm>
        </p:spPr>
        <p:txBody>
          <a:bodyPr rtlCol="0">
            <a:normAutofit/>
          </a:bodyPr>
          <a:lstStyle/>
          <a:p>
            <a:pPr marL="0" indent="0" defTabSz="1828434" fontAlgn="auto">
              <a:spcAft>
                <a:spcPts val="0"/>
              </a:spcAft>
              <a:buFont typeface="Arial" panose="020B0604020202020204" pitchFamily="34" charset="0"/>
              <a:buNone/>
              <a:defRPr/>
            </a:pPr>
            <a:r>
              <a:rPr>
                <a:solidFill>
                  <a:schemeClr val="bg1"/>
                </a:solidFill>
              </a:rPr>
              <a:t>A </a:t>
            </a:r>
            <a:r>
              <a:rPr>
                <a:solidFill>
                  <a:schemeClr val="bg1"/>
                </a:solidFill>
              </a:rPr>
              <a:t>thermal bridge allows heat to “short circuit” insulation. </a:t>
            </a:r>
            <a:endParaRPr>
              <a:solidFill>
                <a:schemeClr val="bg1"/>
              </a:solidFill>
            </a:endParaRPr>
          </a:p>
          <a:p>
            <a:pPr marL="0" indent="0" defTabSz="1828434" fontAlgn="auto">
              <a:spcAft>
                <a:spcPts val="0"/>
              </a:spcAft>
              <a:buFont typeface="Arial" panose="020B0604020202020204" pitchFamily="34" charset="0"/>
              <a:buNone/>
              <a:defRPr/>
            </a:pPr>
            <a:endParaRPr/>
          </a:p>
          <a:p>
            <a:pPr marL="0" indent="0" defTabSz="1828434" fontAlgn="auto">
              <a:spcAft>
                <a:spcPts val="0"/>
              </a:spcAft>
              <a:buFont typeface="Arial" panose="020B0604020202020204" pitchFamily="34" charset="0"/>
              <a:buNone/>
              <a:defRPr/>
            </a:pPr>
            <a:endParaRPr/>
          </a:p>
          <a:p>
            <a:pPr marL="0" indent="0" defTabSz="1828434" fontAlgn="auto">
              <a:spcAft>
                <a:spcPts val="0"/>
              </a:spcAft>
              <a:buFont typeface="Arial" panose="020B0604020202020204" pitchFamily="34" charset="0"/>
              <a:buNone/>
              <a:defRPr/>
            </a:pPr>
            <a:endParaRPr/>
          </a:p>
          <a:p>
            <a:pPr marL="0" indent="0" defTabSz="1828434" fontAlgn="auto">
              <a:spcAft>
                <a:spcPts val="0"/>
              </a:spcAft>
              <a:buFont typeface="Arial" panose="020B0604020202020204" pitchFamily="34" charset="0"/>
              <a:buNone/>
              <a:defRPr/>
            </a:pPr>
            <a:endParaRPr>
              <a:solidFill>
                <a:schemeClr val="bg1"/>
              </a:solidFill>
            </a:endParaRPr>
          </a:p>
          <a:p>
            <a:pPr marL="0" indent="0" defTabSz="1828434" fontAlgn="auto">
              <a:spcAft>
                <a:spcPts val="0"/>
              </a:spcAft>
              <a:buFont typeface="Arial" panose="020B0604020202020204" pitchFamily="34" charset="0"/>
              <a:buNone/>
              <a:defRPr/>
            </a:pPr>
            <a:endParaRPr/>
          </a:p>
          <a:p>
            <a:pPr marL="0" indent="0" defTabSz="1828434" fontAlgn="auto">
              <a:spcAft>
                <a:spcPts val="0"/>
              </a:spcAft>
              <a:buFont typeface="Arial" panose="020B0604020202020204" pitchFamily="34" charset="0"/>
              <a:buNone/>
              <a:defRPr/>
            </a:pPr>
            <a:r>
              <a:rPr>
                <a:solidFill>
                  <a:schemeClr val="bg1"/>
                </a:solidFill>
              </a:rPr>
              <a:t>In concrete masonry the webs act as Thermal Bridges</a:t>
            </a:r>
          </a:p>
          <a:p>
            <a:pPr marL="457109" indent="-457109" defTabSz="1828434" fontAlgn="auto">
              <a:spcAft>
                <a:spcPts val="0"/>
              </a:spcAft>
              <a:defRPr/>
            </a:pPr>
            <a:endParaRPr/>
          </a:p>
        </p:txBody>
      </p:sp>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375" y="7800975"/>
            <a:ext cx="76073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75" y="1874838"/>
            <a:ext cx="7607300" cy="44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950" y="3352800"/>
            <a:ext cx="178117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7" name="Rectangle 1"/>
          <p:cNvSpPr>
            <a:spLocks noChangeArrowheads="1"/>
          </p:cNvSpPr>
          <p:nvPr/>
        </p:nvSpPr>
        <p:spPr bwMode="auto">
          <a:xfrm>
            <a:off x="3706813" y="503238"/>
            <a:ext cx="169640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5600">
                <a:solidFill>
                  <a:schemeClr val="bg1"/>
                </a:solidFill>
              </a:rPr>
              <a:t>ESCS lightweight aggregate has a density of about half that of typical normal weight aggregates</a:t>
            </a:r>
          </a:p>
        </p:txBody>
      </p:sp>
      <p:sp>
        <p:nvSpPr>
          <p:cNvPr id="4" name="Rectangle 3"/>
          <p:cNvSpPr>
            <a:spLocks noChangeArrowheads="1"/>
          </p:cNvSpPr>
          <p:nvPr/>
        </p:nvSpPr>
        <p:spPr bwMode="auto">
          <a:xfrm>
            <a:off x="4416425" y="8732838"/>
            <a:ext cx="15544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5600">
                <a:solidFill>
                  <a:schemeClr val="bg1"/>
                </a:solidFill>
              </a:rPr>
              <a:t>Concrete made with lightweight aggregate has a thermal resistivity up to 3 times higher.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4425" y="1828800"/>
            <a:ext cx="17526000" cy="11887200"/>
          </a:xfrm>
        </p:spPr>
        <p:txBody>
          <a:bodyPr rtlCol="0">
            <a:normAutofit/>
          </a:bodyPr>
          <a:lstStyle/>
          <a:p>
            <a:pPr marL="0" indent="0" algn="ctr" defTabSz="1828434" fontAlgn="auto">
              <a:spcAft>
                <a:spcPts val="0"/>
              </a:spcAft>
              <a:buFont typeface="Arial" panose="020B0604020202020204" pitchFamily="34" charset="0"/>
              <a:buNone/>
              <a:defRPr/>
            </a:pPr>
            <a:r>
              <a:rPr>
                <a:solidFill>
                  <a:schemeClr val="bg1"/>
                </a:solidFill>
              </a:rPr>
              <a:t>Modified A Block</a:t>
            </a:r>
          </a:p>
          <a:p>
            <a:pPr marL="0" indent="0" algn="ctr" defTabSz="1828434" fontAlgn="auto">
              <a:spcAft>
                <a:spcPts val="0"/>
              </a:spcAft>
              <a:buFont typeface="Arial" panose="020B0604020202020204" pitchFamily="34" charset="0"/>
              <a:buNone/>
              <a:defRPr/>
            </a:pPr>
            <a:endParaRPr>
              <a:solidFill>
                <a:schemeClr val="bg1"/>
              </a:solidFill>
            </a:endParaRPr>
          </a:p>
          <a:p>
            <a:pPr marL="0" indent="0" defTabSz="1828434" fontAlgn="auto">
              <a:spcAft>
                <a:spcPts val="0"/>
              </a:spcAft>
              <a:buFont typeface="Arial" panose="020B0604020202020204" pitchFamily="34" charset="0"/>
              <a:buNone/>
              <a:defRPr/>
            </a:pPr>
            <a:r>
              <a:rPr>
                <a:solidFill>
                  <a:schemeClr val="bg1"/>
                </a:solidFill>
              </a:rPr>
              <a:t>Half the web area + lightweight aggregate= </a:t>
            </a:r>
          </a:p>
          <a:p>
            <a:pPr marL="457109" indent="-457109" defTabSz="1828434" fontAlgn="auto">
              <a:spcAft>
                <a:spcPts val="0"/>
              </a:spcAft>
              <a:defRPr/>
            </a:pPr>
            <a:r>
              <a:rPr>
                <a:solidFill>
                  <a:schemeClr val="bg1"/>
                </a:solidFill>
              </a:rPr>
              <a:t>L</a:t>
            </a:r>
            <a:r>
              <a:rPr>
                <a:solidFill>
                  <a:schemeClr val="bg1"/>
                </a:solidFill>
              </a:rPr>
              <a:t>ess thermal bridging</a:t>
            </a:r>
          </a:p>
          <a:p>
            <a:pPr marL="457109" indent="-457109" defTabSz="1828434" fontAlgn="auto">
              <a:spcAft>
                <a:spcPts val="0"/>
              </a:spcAft>
              <a:defRPr/>
            </a:pPr>
            <a:r>
              <a:rPr>
                <a:solidFill>
                  <a:schemeClr val="bg1"/>
                </a:solidFill>
              </a:rPr>
              <a:t>Higher R values</a:t>
            </a:r>
          </a:p>
          <a:p>
            <a:pPr marL="457109" indent="-457109" defTabSz="1828434" fontAlgn="auto">
              <a:spcAft>
                <a:spcPts val="0"/>
              </a:spcAft>
              <a:defRPr/>
            </a:pPr>
            <a:r>
              <a:rPr>
                <a:solidFill>
                  <a:schemeClr val="bg1"/>
                </a:solidFill>
              </a:rPr>
              <a:t>Energy Savings</a:t>
            </a:r>
          </a:p>
          <a:p>
            <a:pPr marL="457109" indent="-457109" defTabSz="1828434" fontAlgn="auto">
              <a:spcAft>
                <a:spcPts val="0"/>
              </a:spcAft>
              <a:defRPr/>
            </a:pPr>
            <a:endParaRPr>
              <a:solidFill>
                <a:schemeClr val="bg1"/>
              </a:solidFill>
            </a:endParaRPr>
          </a:p>
          <a:p>
            <a:pPr marL="457109" indent="-457109" defTabSz="1828434" fontAlgn="auto">
              <a:spcAft>
                <a:spcPts val="0"/>
              </a:spcAft>
              <a:defRPr/>
            </a:pPr>
            <a:endParaRPr>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77650"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2" name="TextBox 11"/>
          <p:cNvSpPr txBox="1"/>
          <p:nvPr/>
        </p:nvSpPr>
        <p:spPr>
          <a:xfrm>
            <a:off x="10266363" y="3648075"/>
            <a:ext cx="3163887" cy="2246313"/>
          </a:xfrm>
          <a:prstGeom prst="rect">
            <a:avLst/>
          </a:prstGeom>
          <a:noFill/>
        </p:spPr>
        <p:txBody>
          <a:bodyPr>
            <a:spAutoFit/>
          </a:bodyPr>
          <a:lstStyle/>
          <a:p>
            <a:pPr algn="r" defTabSz="1828434" eaLnBrk="1" fontAlgn="auto" hangingPunct="1">
              <a:spcBef>
                <a:spcPts val="0"/>
              </a:spcBef>
              <a:spcAft>
                <a:spcPts val="0"/>
              </a:spcAft>
              <a:defRPr/>
            </a:pPr>
            <a:r>
              <a:rPr lang="en-US" sz="14000" spc="-300" dirty="0">
                <a:solidFill>
                  <a:schemeClr val="bg1"/>
                </a:solidFill>
                <a:latin typeface="Montserrat" charset="0"/>
                <a:ea typeface="Montserrat" charset="0"/>
                <a:cs typeface="Montserrat" charset="0"/>
              </a:rPr>
              <a:t>1.7</a:t>
            </a:r>
            <a:endParaRPr lang="en-US" sz="14000" spc="-300" dirty="0">
              <a:solidFill>
                <a:schemeClr val="bg1"/>
              </a:solidFill>
              <a:latin typeface="Montserrat" charset="0"/>
              <a:ea typeface="Montserrat" charset="0"/>
              <a:cs typeface="Montserrat" charset="0"/>
            </a:endParaRPr>
          </a:p>
        </p:txBody>
      </p:sp>
      <p:grpSp>
        <p:nvGrpSpPr>
          <p:cNvPr id="90116" name="Group 12"/>
          <p:cNvGrpSpPr>
            <a:grpSpLocks/>
          </p:cNvGrpSpPr>
          <p:nvPr/>
        </p:nvGrpSpPr>
        <p:grpSpPr bwMode="auto">
          <a:xfrm>
            <a:off x="13654088" y="4248150"/>
            <a:ext cx="60817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4605000" y="4557713"/>
            <a:ext cx="4179888" cy="585787"/>
          </a:xfrm>
          <a:prstGeom prst="rect">
            <a:avLst/>
          </a:prstGeom>
          <a:noFill/>
        </p:spPr>
        <p:txBody>
          <a:bodyPr wrap="none" anchor="ctr">
            <a:spAutoFit/>
          </a:bodyPr>
          <a:lstStyle/>
          <a:p>
            <a:pPr algn="ctr" defTabSz="1828434" eaLnBrk="1" fontAlgn="auto" hangingPunct="1">
              <a:spcBef>
                <a:spcPts val="0"/>
              </a:spcBef>
              <a:spcAft>
                <a:spcPts val="0"/>
              </a:spcAft>
              <a:defRPr/>
            </a:pPr>
            <a:r>
              <a:rPr lang="en-US" sz="3200" b="1" spc="600" dirty="0">
                <a:solidFill>
                  <a:schemeClr val="bg1"/>
                </a:solidFill>
                <a:latin typeface="Montserrat Semi Bold" charset="0"/>
                <a:ea typeface="Montserrat Semi Bold" charset="0"/>
                <a:cs typeface="Montserrat Semi Bold" charset="0"/>
              </a:rPr>
              <a:t>COST SAVINGS</a:t>
            </a:r>
            <a:endParaRPr lang="en-US" sz="3200" b="1" spc="600" dirty="0">
              <a:solidFill>
                <a:schemeClr val="bg1"/>
              </a:solidFill>
              <a:latin typeface="Montserrat Semi Bold" charset="0"/>
              <a:ea typeface="Montserrat Semi Bold" charset="0"/>
              <a:cs typeface="Montserrat Semi Bold" charset="0"/>
            </a:endParaRPr>
          </a:p>
        </p:txBody>
      </p:sp>
      <p:sp>
        <p:nvSpPr>
          <p:cNvPr id="20" name="TextBox 19"/>
          <p:cNvSpPr txBox="1"/>
          <p:nvPr/>
        </p:nvSpPr>
        <p:spPr>
          <a:xfrm>
            <a:off x="13430250" y="6583363"/>
            <a:ext cx="8936038" cy="5170487"/>
          </a:xfrm>
          <a:prstGeom prst="rect">
            <a:avLst/>
          </a:prstGeom>
          <a:noFill/>
        </p:spPr>
        <p:txBody>
          <a:bodyPr lIns="0" tIns="0" rIns="0" bIns="0" spcCol="959784">
            <a:spAutoFit/>
          </a:bodyPr>
          <a:lstStyle/>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Century Gothic" panose="020B0502020202020204" pitchFamily="34" charset="0"/>
              </a:rPr>
              <a:t>The physical demands of block laying is not new. Since the early 1900's, the design of a concrete masonry unit has not changed</a:t>
            </a:r>
            <a:r>
              <a:rPr lang="en-US" sz="2800" dirty="0">
                <a:solidFill>
                  <a:schemeClr val="bg2">
                    <a:lumMod val="85000"/>
                  </a:schemeClr>
                </a:solidFill>
                <a:latin typeface="Century Gothic" panose="020B0502020202020204" pitchFamily="34" charset="0"/>
              </a:rPr>
              <a:t>. </a:t>
            </a:r>
          </a:p>
          <a:p>
            <a:pPr algn="just" defTabSz="1828434" eaLnBrk="1" fontAlgn="auto" hangingPunct="1">
              <a:lnSpc>
                <a:spcPct val="150000"/>
              </a:lnSpc>
              <a:spcBef>
                <a:spcPts val="0"/>
              </a:spcBef>
              <a:spcAft>
                <a:spcPts val="0"/>
              </a:spcAft>
              <a:defRPr/>
            </a:pPr>
            <a:endParaRPr lang="en-US" sz="2800" dirty="0">
              <a:solidFill>
                <a:schemeClr val="bg2">
                  <a:lumMod val="85000"/>
                </a:schemeClr>
              </a:solidFill>
              <a:latin typeface="Century Gothic" panose="020B0502020202020204" pitchFamily="34" charset="0"/>
            </a:endParaRPr>
          </a:p>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Century Gothic" panose="020B0502020202020204" pitchFamily="34" charset="0"/>
              </a:rPr>
              <a:t>Now, the innovative </a:t>
            </a:r>
            <a:r>
              <a:rPr lang="en-US" sz="2800" dirty="0" err="1">
                <a:solidFill>
                  <a:schemeClr val="bg2">
                    <a:lumMod val="85000"/>
                  </a:schemeClr>
                </a:solidFill>
                <a:latin typeface="Century Gothic" panose="020B0502020202020204" pitchFamily="34" charset="0"/>
              </a:rPr>
              <a:t>ProBlock</a:t>
            </a:r>
            <a:r>
              <a:rPr lang="en-US" sz="2800" dirty="0">
                <a:solidFill>
                  <a:schemeClr val="bg2">
                    <a:lumMod val="85000"/>
                  </a:schemeClr>
                </a:solidFill>
                <a:latin typeface="Century Gothic" panose="020B0502020202020204" pitchFamily="34" charset="0"/>
              </a:rPr>
              <a:t> </a:t>
            </a:r>
            <a:r>
              <a:rPr lang="en-US" sz="2800" dirty="0">
                <a:solidFill>
                  <a:schemeClr val="bg2">
                    <a:lumMod val="85000"/>
                  </a:schemeClr>
                </a:solidFill>
                <a:latin typeface="Century Gothic" panose="020B0502020202020204" pitchFamily="34" charset="0"/>
              </a:rPr>
              <a:t>allows </a:t>
            </a:r>
            <a:r>
              <a:rPr lang="en-US" sz="2800" dirty="0">
                <a:solidFill>
                  <a:schemeClr val="bg2">
                    <a:lumMod val="85000"/>
                  </a:schemeClr>
                </a:solidFill>
                <a:latin typeface="Century Gothic" panose="020B0502020202020204" pitchFamily="34" charset="0"/>
              </a:rPr>
              <a:t>the producer to optimize production and delivery of product and the mason </a:t>
            </a:r>
            <a:r>
              <a:rPr lang="en-US" sz="2800" dirty="0">
                <a:solidFill>
                  <a:schemeClr val="bg2">
                    <a:lumMod val="85000"/>
                  </a:schemeClr>
                </a:solidFill>
                <a:latin typeface="Century Gothic" panose="020B0502020202020204" pitchFamily="34" charset="0"/>
              </a:rPr>
              <a:t>to install </a:t>
            </a:r>
            <a:r>
              <a:rPr lang="en-US" sz="2800" dirty="0">
                <a:solidFill>
                  <a:schemeClr val="bg2">
                    <a:lumMod val="85000"/>
                  </a:schemeClr>
                </a:solidFill>
                <a:latin typeface="Century Gothic" panose="020B0502020202020204" pitchFamily="34" charset="0"/>
              </a:rPr>
              <a:t>concrete masonry </a:t>
            </a:r>
            <a:r>
              <a:rPr lang="en-US" sz="2800" dirty="0">
                <a:solidFill>
                  <a:schemeClr val="bg2">
                    <a:lumMod val="85000"/>
                  </a:schemeClr>
                </a:solidFill>
                <a:latin typeface="Century Gothic" panose="020B0502020202020204" pitchFamily="34" charset="0"/>
              </a:rPr>
              <a:t>units in the most productive and safest way possible</a:t>
            </a:r>
            <a:r>
              <a:rPr lang="en-US" sz="2800" dirty="0">
                <a:solidFill>
                  <a:schemeClr val="bg2">
                    <a:lumMod val="85000"/>
                  </a:schemeClr>
                </a:solidFill>
                <a:latin typeface="Century Gothic" panose="020B0502020202020204" pitchFamily="34" charset="0"/>
              </a:rPr>
              <a:t>.</a:t>
            </a:r>
          </a:p>
        </p:txBody>
      </p:sp>
      <p:pic>
        <p:nvPicPr>
          <p:cNvPr id="90119" name="Picture Placeholder 4"/>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2379" r="12379"/>
          <a:stretch>
            <a:fillRect/>
          </a:stretch>
        </p:blipFill>
        <p:spPr>
          <a:xfrm>
            <a:off x="1065213" y="857250"/>
            <a:ext cx="8262937" cy="11895138"/>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2162" name="Title 1"/>
          <p:cNvSpPr>
            <a:spLocks noGrp="1"/>
          </p:cNvSpPr>
          <p:nvPr>
            <p:ph type="title"/>
          </p:nvPr>
        </p:nvSpPr>
        <p:spPr>
          <a:xfrm>
            <a:off x="3806825" y="304800"/>
            <a:ext cx="16459200" cy="2286000"/>
          </a:xfrm>
        </p:spPr>
        <p:txBody>
          <a:bodyPr/>
          <a:lstStyle/>
          <a:p>
            <a:r>
              <a:rPr altLang="en-US" smtClean="0">
                <a:solidFill>
                  <a:srgbClr val="FFC000"/>
                </a:solidFill>
                <a:latin typeface="Lato Light"/>
                <a:ea typeface="Lato Light"/>
                <a:cs typeface="Lato Light"/>
              </a:rPr>
              <a:t>Key Points</a:t>
            </a:r>
          </a:p>
        </p:txBody>
      </p:sp>
      <p:sp>
        <p:nvSpPr>
          <p:cNvPr id="92163" name="Content Placeholder 4"/>
          <p:cNvSpPr>
            <a:spLocks noGrp="1"/>
          </p:cNvSpPr>
          <p:nvPr>
            <p:ph idx="1"/>
          </p:nvPr>
        </p:nvSpPr>
        <p:spPr>
          <a:xfrm>
            <a:off x="3959225" y="2895600"/>
            <a:ext cx="16611600" cy="10515600"/>
          </a:xfrm>
        </p:spPr>
        <p:txBody>
          <a:bodyPr/>
          <a:lstStyle/>
          <a:p>
            <a:r>
              <a:rPr altLang="en-US" u="sng">
                <a:solidFill>
                  <a:schemeClr val="bg1"/>
                </a:solidFill>
                <a:latin typeface="Lato Light"/>
                <a:ea typeface="Lato Light"/>
                <a:cs typeface="Lato Light"/>
              </a:rPr>
              <a:t>Safer job site</a:t>
            </a:r>
          </a:p>
          <a:p>
            <a:pPr lvl="1"/>
            <a:r>
              <a:rPr altLang="en-US">
                <a:solidFill>
                  <a:schemeClr val="bg1"/>
                </a:solidFill>
                <a:latin typeface="Lato Light"/>
                <a:ea typeface="Lato Light"/>
                <a:cs typeface="Lato Light"/>
              </a:rPr>
              <a:t>Not having to lift block over rebar = lower chance of mason injury</a:t>
            </a:r>
          </a:p>
          <a:p>
            <a:pPr lvl="1"/>
            <a:r>
              <a:rPr altLang="en-US">
                <a:solidFill>
                  <a:schemeClr val="bg1"/>
                </a:solidFill>
                <a:latin typeface="Lato Light"/>
                <a:ea typeface="Lato Light"/>
                <a:cs typeface="Lato Light"/>
              </a:rPr>
              <a:t>Fewer field cuts = lower silica exposure</a:t>
            </a:r>
          </a:p>
          <a:p>
            <a:pPr lvl="1"/>
            <a:r>
              <a:rPr altLang="en-US">
                <a:solidFill>
                  <a:schemeClr val="bg1"/>
                </a:solidFill>
                <a:latin typeface="Lato Light"/>
                <a:ea typeface="Lato Light"/>
                <a:cs typeface="Lato Light"/>
              </a:rPr>
              <a:t>Lifting less weight = less fatigue= lower chance of mason and helper injury</a:t>
            </a:r>
          </a:p>
          <a:p>
            <a:r>
              <a:rPr altLang="en-US" u="sng">
                <a:solidFill>
                  <a:schemeClr val="bg1"/>
                </a:solidFill>
                <a:latin typeface="Lato Light"/>
                <a:ea typeface="Lato Light"/>
                <a:cs typeface="Lato Light"/>
              </a:rPr>
              <a:t>More Environmentally Friendly Construction</a:t>
            </a:r>
          </a:p>
          <a:p>
            <a:pPr lvl="1"/>
            <a:r>
              <a:rPr altLang="en-US">
                <a:solidFill>
                  <a:schemeClr val="bg1"/>
                </a:solidFill>
                <a:latin typeface="Lato Light"/>
                <a:ea typeface="Lato Light"/>
                <a:cs typeface="Lato Light"/>
              </a:rPr>
              <a:t>Less CO</a:t>
            </a:r>
            <a:r>
              <a:rPr altLang="en-US" baseline="-25000">
                <a:solidFill>
                  <a:schemeClr val="bg1"/>
                </a:solidFill>
                <a:latin typeface="Lato Light"/>
                <a:ea typeface="Lato Light"/>
                <a:cs typeface="Lato Light"/>
              </a:rPr>
              <a:t>2</a:t>
            </a:r>
            <a:r>
              <a:rPr altLang="en-US">
                <a:solidFill>
                  <a:schemeClr val="bg1"/>
                </a:solidFill>
                <a:latin typeface="Lato Light"/>
                <a:ea typeface="Lato Light"/>
                <a:cs typeface="Lato Light"/>
              </a:rPr>
              <a:t> associated with production</a:t>
            </a:r>
          </a:p>
          <a:p>
            <a:pPr lvl="2"/>
            <a:r>
              <a:rPr altLang="en-US">
                <a:solidFill>
                  <a:schemeClr val="bg1"/>
                </a:solidFill>
                <a:latin typeface="Lato Light"/>
                <a:ea typeface="Lato Light"/>
                <a:cs typeface="Lato Light"/>
              </a:rPr>
              <a:t>Up to 30% less</a:t>
            </a:r>
          </a:p>
          <a:p>
            <a:pPr lvl="1"/>
            <a:r>
              <a:rPr altLang="en-US">
                <a:solidFill>
                  <a:schemeClr val="bg1"/>
                </a:solidFill>
                <a:latin typeface="Lato Light"/>
                <a:ea typeface="Lato Light"/>
                <a:cs typeface="Lato Light"/>
              </a:rPr>
              <a:t>Fewer truck loads required for delivery</a:t>
            </a:r>
          </a:p>
          <a:p>
            <a:pPr lvl="1"/>
            <a:r>
              <a:rPr altLang="en-US">
                <a:solidFill>
                  <a:schemeClr val="bg1"/>
                </a:solidFill>
                <a:latin typeface="Lato Light"/>
                <a:ea typeface="Lato Light"/>
                <a:cs typeface="Lato Light"/>
              </a:rPr>
              <a:t>Reduced job site waste</a:t>
            </a:r>
          </a:p>
          <a:p>
            <a:pPr lvl="2"/>
            <a:r>
              <a:rPr altLang="en-US">
                <a:solidFill>
                  <a:schemeClr val="bg1"/>
                </a:solidFill>
                <a:latin typeface="Lato Light"/>
                <a:ea typeface="Lato Light"/>
                <a:cs typeface="Lato Light"/>
              </a:rPr>
              <a:t>Fewer field cuts = less waste for disposal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3186" name="Title 1"/>
          <p:cNvSpPr>
            <a:spLocks noGrp="1"/>
          </p:cNvSpPr>
          <p:nvPr>
            <p:ph type="title"/>
          </p:nvPr>
        </p:nvSpPr>
        <p:spPr>
          <a:xfrm>
            <a:off x="3959225" y="152400"/>
            <a:ext cx="16459200" cy="2286000"/>
          </a:xfrm>
        </p:spPr>
        <p:txBody>
          <a:bodyPr/>
          <a:lstStyle/>
          <a:p>
            <a:r>
              <a:rPr altLang="en-US" smtClean="0">
                <a:solidFill>
                  <a:srgbClr val="FFC000"/>
                </a:solidFill>
                <a:latin typeface="Lato Light"/>
                <a:ea typeface="Lato Light"/>
                <a:cs typeface="Lato Light"/>
              </a:rPr>
              <a:t>CO</a:t>
            </a:r>
            <a:r>
              <a:rPr altLang="en-US" baseline="-25000" smtClean="0">
                <a:solidFill>
                  <a:srgbClr val="FFC000"/>
                </a:solidFill>
                <a:latin typeface="Lato Light"/>
                <a:ea typeface="Lato Light"/>
                <a:cs typeface="Lato Light"/>
              </a:rPr>
              <a:t>2</a:t>
            </a:r>
            <a:r>
              <a:rPr altLang="en-US" smtClean="0">
                <a:solidFill>
                  <a:srgbClr val="FFC000"/>
                </a:solidFill>
                <a:latin typeface="Lato Light"/>
                <a:ea typeface="Lato Light"/>
                <a:cs typeface="Lato Light"/>
              </a:rPr>
              <a:t> Reduction</a:t>
            </a:r>
          </a:p>
        </p:txBody>
      </p:sp>
      <p:graphicFrame>
        <p:nvGraphicFramePr>
          <p:cNvPr id="4" name="Content Placeholder 3"/>
          <p:cNvGraphicFramePr>
            <a:graphicFrameLocks noGrp="1"/>
          </p:cNvGraphicFramePr>
          <p:nvPr>
            <p:ph idx="1"/>
          </p:nvPr>
        </p:nvGraphicFramePr>
        <p:xfrm>
          <a:off x="4416425" y="2133600"/>
          <a:ext cx="16306800" cy="10210800"/>
        </p:xfrm>
        <a:graphic>
          <a:graphicData uri="http://schemas.openxmlformats.org/drawingml/2006/table">
            <a:tbl>
              <a:tblPr>
                <a:tableStyleId>{D7AC3CCA-C797-4891-BE02-D94E43425B78}</a:tableStyleId>
              </a:tblPr>
              <a:tblGrid>
                <a:gridCol w="3527002"/>
                <a:gridCol w="5457927"/>
                <a:gridCol w="3705582"/>
                <a:gridCol w="3616290"/>
              </a:tblGrid>
              <a:tr h="4005851">
                <a:tc gridSpan="2">
                  <a:txBody>
                    <a:bodyPr/>
                    <a:lstStyle/>
                    <a:p>
                      <a:pPr algn="ctr" fontAlgn="ctr"/>
                      <a:r>
                        <a:rPr lang="en-US" sz="6400" u="none" strike="noStrike" dirty="0" smtClean="0">
                          <a:effectLst/>
                        </a:rPr>
                        <a:t>Modified A Block</a:t>
                      </a:r>
                      <a:endParaRPr lang="en-US" sz="64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hMerge="1">
                  <a:txBody>
                    <a:bodyPr/>
                    <a:lstStyle/>
                    <a:p>
                      <a:endParaRPr lang="en-US"/>
                    </a:p>
                  </a:txBody>
                  <a:tcPr/>
                </a:tc>
                <a:tc>
                  <a:txBody>
                    <a:bodyPr/>
                    <a:lstStyle/>
                    <a:p>
                      <a:pPr algn="ctr" fontAlgn="ctr"/>
                      <a:r>
                        <a:rPr lang="en-US" sz="2800" u="none" strike="noStrike" dirty="0">
                          <a:effectLst/>
                        </a:rPr>
                        <a:t>Cement Reduction%</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smtClean="0">
                          <a:effectLst/>
                        </a:rPr>
                        <a:t>Approx.</a:t>
                      </a:r>
                    </a:p>
                    <a:p>
                      <a:pPr algn="ctr" fontAlgn="ctr"/>
                      <a:r>
                        <a:rPr lang="en-US" sz="2800" u="none" strike="noStrike" dirty="0" smtClean="0">
                          <a:effectLst/>
                        </a:rPr>
                        <a:t>CO2 </a:t>
                      </a:r>
                      <a:r>
                        <a:rPr lang="en-US" sz="2800" u="none" strike="noStrike" dirty="0">
                          <a:effectLst/>
                        </a:rPr>
                        <a:t>Reduction </a:t>
                      </a:r>
                      <a:endParaRPr lang="en-US" sz="2800" u="none" strike="noStrike" dirty="0" smtClean="0">
                        <a:effectLst/>
                      </a:endParaRPr>
                    </a:p>
                    <a:p>
                      <a:pPr algn="ctr" fontAlgn="ctr"/>
                      <a:r>
                        <a:rPr lang="en-US" sz="2800" u="none" strike="noStrike" dirty="0" smtClean="0">
                          <a:effectLst/>
                        </a:rPr>
                        <a:t>PSF of Wall Area</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r>
              <a:tr h="998990">
                <a:tc rowSpan="3">
                  <a:txBody>
                    <a:bodyPr/>
                    <a:lstStyle/>
                    <a:p>
                      <a:pPr algn="ctr" fontAlgn="ctr"/>
                      <a:r>
                        <a:rPr lang="en-US" sz="2800" u="none" strike="noStrike" dirty="0">
                          <a:effectLst/>
                        </a:rPr>
                        <a:t>8x8x16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smtClean="0">
                          <a:effectLst/>
                        </a:rPr>
                        <a:t>Modified A Block</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a:effectLst/>
                        </a:rPr>
                        <a:t>19%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a:effectLst/>
                        </a:rPr>
                        <a:t>0.69</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r>
              <a:tr h="998990">
                <a:tc vMerge="1">
                  <a:txBody>
                    <a:bodyPr/>
                    <a:lstStyle/>
                    <a:p>
                      <a:endParaRPr lang="en-US"/>
                    </a:p>
                  </a:txBody>
                  <a:tcPr/>
                </a:tc>
                <a:tc>
                  <a:txBody>
                    <a:bodyPr/>
                    <a:lstStyle/>
                    <a:p>
                      <a:pPr algn="ctr" fontAlgn="ctr"/>
                      <a:r>
                        <a:rPr lang="en-US" sz="2800" u="none" strike="noStrike" dirty="0">
                          <a:effectLst/>
                        </a:rPr>
                        <a:t>Fire Rated </a:t>
                      </a:r>
                      <a:r>
                        <a:rPr lang="en-US" sz="2800" u="none" strike="noStrike" dirty="0" smtClean="0">
                          <a:effectLst/>
                        </a:rPr>
                        <a:t>Modified A Block</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a:effectLst/>
                        </a:rPr>
                        <a:t>9%</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a:effectLst/>
                        </a:rPr>
                        <a:t>0.33</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r>
              <a:tr h="1170434">
                <a:tc vMerge="1">
                  <a:txBody>
                    <a:bodyPr/>
                    <a:lstStyle/>
                    <a:p>
                      <a:endParaRPr lang="en-US"/>
                    </a:p>
                  </a:txBody>
                  <a:tcPr/>
                </a:tc>
                <a:tc>
                  <a:txBody>
                    <a:bodyPr/>
                    <a:lstStyle/>
                    <a:p>
                      <a:pPr algn="ctr" fontAlgn="ctr"/>
                      <a:r>
                        <a:rPr lang="en-US" sz="2800" u="none" strike="noStrike">
                          <a:effectLst/>
                        </a:rPr>
                        <a:t>Regular NW Block </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a:effectLst/>
                        </a:rPr>
                        <a:t>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solidFill>
                      <a:schemeClr val="tx1">
                        <a:lumMod val="75000"/>
                      </a:schemeClr>
                    </a:solidFill>
                  </a:tcPr>
                </a:tc>
                <a:tc>
                  <a:txBody>
                    <a:bodyPr/>
                    <a:lstStyle/>
                    <a:p>
                      <a:pPr algn="ctr" fontAlgn="ctr"/>
                      <a:r>
                        <a:rPr lang="en-US" sz="2800" u="none" strike="noStrike" dirty="0">
                          <a:effectLst/>
                        </a:rPr>
                        <a:t>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solidFill>
                      <a:schemeClr val="tx1">
                        <a:lumMod val="75000"/>
                      </a:schemeClr>
                    </a:solidFill>
                  </a:tcPr>
                </a:tc>
              </a:tr>
              <a:tr h="998990">
                <a:tc rowSpan="3">
                  <a:txBody>
                    <a:bodyPr/>
                    <a:lstStyle/>
                    <a:p>
                      <a:pPr algn="ctr" fontAlgn="ctr"/>
                      <a:r>
                        <a:rPr lang="en-US" sz="2800" u="none" strike="noStrike" dirty="0">
                          <a:effectLst/>
                        </a:rPr>
                        <a:t>12x8x16</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smtClean="0">
                          <a:effectLst/>
                        </a:rPr>
                        <a:t>Modified A Block</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a:effectLst/>
                        </a:rPr>
                        <a:t>33%</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a:effectLst/>
                        </a:rPr>
                        <a:t>1.20</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r>
              <a:tr h="998990">
                <a:tc vMerge="1">
                  <a:txBody>
                    <a:bodyPr/>
                    <a:lstStyle/>
                    <a:p>
                      <a:endParaRPr lang="en-US"/>
                    </a:p>
                  </a:txBody>
                  <a:tcPr/>
                </a:tc>
                <a:tc>
                  <a:txBody>
                    <a:bodyPr/>
                    <a:lstStyle/>
                    <a:p>
                      <a:pPr algn="ctr" fontAlgn="ctr"/>
                      <a:r>
                        <a:rPr lang="en-US" sz="2800" u="none" strike="noStrike" dirty="0">
                          <a:effectLst/>
                        </a:rPr>
                        <a:t>Fire Rated </a:t>
                      </a:r>
                      <a:r>
                        <a:rPr lang="en-US" sz="2800" u="none" strike="noStrike" dirty="0" smtClean="0">
                          <a:effectLst/>
                        </a:rPr>
                        <a:t>Modified A Block</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a:effectLst/>
                        </a:rPr>
                        <a:t>22%</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a:effectLst/>
                        </a:rPr>
                        <a:t>0.80</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19050" marR="19050" marT="19050" marB="0" anchor="ctr"/>
                </a:tc>
              </a:tr>
              <a:tr h="1038554">
                <a:tc vMerge="1">
                  <a:txBody>
                    <a:bodyPr/>
                    <a:lstStyle/>
                    <a:p>
                      <a:endParaRPr lang="en-US"/>
                    </a:p>
                  </a:txBody>
                  <a:tcPr/>
                </a:tc>
                <a:tc>
                  <a:txBody>
                    <a:bodyPr/>
                    <a:lstStyle/>
                    <a:p>
                      <a:pPr algn="ctr" fontAlgn="ctr"/>
                      <a:r>
                        <a:rPr lang="en-US" sz="2800" u="none" strike="noStrike">
                          <a:effectLst/>
                        </a:rPr>
                        <a:t>Regular NW Block </a:t>
                      </a:r>
                      <a:endParaRPr lang="en-US" sz="2800" b="0" i="0" u="none" strike="noStrike">
                        <a:solidFill>
                          <a:srgbClr val="000000"/>
                        </a:solidFill>
                        <a:effectLst/>
                        <a:latin typeface="Arial" panose="020B0604020202020204" pitchFamily="34" charset="0"/>
                        <a:cs typeface="Arial" panose="020B0604020202020204" pitchFamily="34" charset="0"/>
                      </a:endParaRPr>
                    </a:p>
                  </a:txBody>
                  <a:tcPr marL="19050" marR="19050" marT="19050" marB="0" anchor="ctr"/>
                </a:tc>
                <a:tc>
                  <a:txBody>
                    <a:bodyPr/>
                    <a:lstStyle/>
                    <a:p>
                      <a:pPr algn="ctr" fontAlgn="ctr"/>
                      <a:r>
                        <a:rPr lang="en-US" sz="2800" u="none" strike="noStrike" dirty="0">
                          <a:effectLst/>
                        </a:rPr>
                        <a:t>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solidFill>
                      <a:schemeClr val="tx1">
                        <a:lumMod val="75000"/>
                      </a:schemeClr>
                    </a:solidFill>
                  </a:tcPr>
                </a:tc>
                <a:tc>
                  <a:txBody>
                    <a:bodyPr/>
                    <a:lstStyle/>
                    <a:p>
                      <a:pPr algn="ctr" fontAlgn="ctr"/>
                      <a:r>
                        <a:rPr lang="en-US" sz="2800" u="none" strike="noStrike" dirty="0">
                          <a:effectLst/>
                        </a:rPr>
                        <a:t> </a:t>
                      </a:r>
                      <a:endParaRPr lang="en-US" sz="2800" b="0" i="0" u="none" strike="noStrike" dirty="0">
                        <a:solidFill>
                          <a:srgbClr val="000000"/>
                        </a:solidFill>
                        <a:effectLst/>
                        <a:latin typeface="Arial" panose="020B0604020202020204" pitchFamily="34" charset="0"/>
                        <a:cs typeface="Arial" panose="020B0604020202020204" pitchFamily="34" charset="0"/>
                      </a:endParaRPr>
                    </a:p>
                  </a:txBody>
                  <a:tcPr marL="19050" marR="19050" marT="19050" marB="0" anchor="ctr">
                    <a:solidFill>
                      <a:schemeClr val="tx1">
                        <a:lumMod val="75000"/>
                      </a:schemeClr>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0" y="0"/>
            <a:ext cx="24377650" cy="13716000"/>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37" name="Subtitle 2"/>
          <p:cNvSpPr txBox="1">
            <a:spLocks/>
          </p:cNvSpPr>
          <p:nvPr/>
        </p:nvSpPr>
        <p:spPr>
          <a:xfrm>
            <a:off x="11449050" y="11447463"/>
            <a:ext cx="8724900" cy="593725"/>
          </a:xfrm>
          <a:prstGeom prst="rect">
            <a:avLst/>
          </a:prstGeom>
        </p:spPr>
        <p:txBody>
          <a:bodyPr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spcAft>
                <a:spcPts val="0"/>
              </a:spcAft>
              <a:defRPr/>
            </a:pPr>
            <a:r>
              <a:rPr lang="en-US" sz="2200" spc="600" dirty="0" smtClean="0">
                <a:solidFill>
                  <a:srgbClr val="FFC000"/>
                </a:solidFill>
                <a:latin typeface="Roboto Light" panose="02000000000000000000" pitchFamily="2" charset="0"/>
                <a:ea typeface="Roboto Light" panose="02000000000000000000" pitchFamily="2" charset="0"/>
                <a:cs typeface="Roboto Light" panose="02000000000000000000" pitchFamily="2" charset="0"/>
              </a:rPr>
              <a:t>A NEW STANDARD IN C90 MASONRY</a:t>
            </a:r>
          </a:p>
        </p:txBody>
      </p:sp>
      <p:sp>
        <p:nvSpPr>
          <p:cNvPr id="25" name="Rectangle 24"/>
          <p:cNvSpPr>
            <a:spLocks/>
          </p:cNvSpPr>
          <p:nvPr/>
        </p:nvSpPr>
        <p:spPr bwMode="auto">
          <a:xfrm>
            <a:off x="10429875" y="6665913"/>
            <a:ext cx="6346825" cy="1108075"/>
          </a:xfrm>
          <a:prstGeom prst="rect">
            <a:avLst/>
          </a:prstGeom>
          <a:noFill/>
          <a:ln>
            <a:noFill/>
          </a:ln>
          <a:extLst>
            <a:ext uri="{909E8E84-426E-40dd-AFC4-6F175D3DCCD1}"/>
            <a:ext uri="{91240B29-F687-4f45-9708-019B960494DF}"/>
          </a:extLst>
        </p:spPr>
        <p:txBody>
          <a:bodyPr wrap="none" lIns="0" tIns="0" rIns="0" bIns="0" anchor="ctr">
            <a:spAutoFit/>
          </a:bodyPr>
          <a:lstStyle/>
          <a:p>
            <a:pPr marL="1143000" indent="-1143000" defTabSz="4572000" eaLnBrk="1" fontAlgn="auto" hangingPunct="1">
              <a:spcBef>
                <a:spcPts val="0"/>
              </a:spcBef>
              <a:spcAft>
                <a:spcPts val="0"/>
              </a:spcAft>
              <a:buFontTx/>
              <a:buAutoNum type="arabicPeriod"/>
              <a:defRPr/>
            </a:pPr>
            <a:r>
              <a:rPr lang="en-US" sz="7200" b="1" spc="600" dirty="0">
                <a:solidFill>
                  <a:schemeClr val="bg1"/>
                </a:solidFill>
                <a:latin typeface="Roboto Slab" pitchFamily="2" charset="0"/>
                <a:ea typeface="Roboto Slab" pitchFamily="2" charset="0"/>
                <a:cs typeface="Montserrat Semi Bold" charset="0"/>
                <a:sym typeface="Bebas Neue" charset="0"/>
              </a:rPr>
              <a:t>BENEFITS</a:t>
            </a:r>
          </a:p>
        </p:txBody>
      </p:sp>
      <p:pic>
        <p:nvPicPr>
          <p:cNvPr id="56325" name="Picture 10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05150"/>
            <a:ext cx="1371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4210" name="Title 1"/>
          <p:cNvSpPr>
            <a:spLocks noGrp="1"/>
          </p:cNvSpPr>
          <p:nvPr>
            <p:ph type="title"/>
          </p:nvPr>
        </p:nvSpPr>
        <p:spPr>
          <a:xfrm>
            <a:off x="3806825" y="-304800"/>
            <a:ext cx="16459200" cy="2286000"/>
          </a:xfrm>
        </p:spPr>
        <p:txBody>
          <a:bodyPr/>
          <a:lstStyle/>
          <a:p>
            <a:r>
              <a:rPr altLang="en-US" smtClean="0">
                <a:solidFill>
                  <a:srgbClr val="FFC000"/>
                </a:solidFill>
                <a:latin typeface="Lato Light"/>
                <a:ea typeface="Lato Light"/>
                <a:cs typeface="Lato Light"/>
              </a:rPr>
              <a:t>Fewer Trucks Required for Delivery</a:t>
            </a:r>
          </a:p>
        </p:txBody>
      </p:sp>
      <p:graphicFrame>
        <p:nvGraphicFramePr>
          <p:cNvPr id="6" name="Content Placeholder 5"/>
          <p:cNvGraphicFramePr>
            <a:graphicFrameLocks noGrp="1"/>
          </p:cNvGraphicFramePr>
          <p:nvPr>
            <p:ph idx="1"/>
          </p:nvPr>
        </p:nvGraphicFramePr>
        <p:xfrm>
          <a:off x="3654425" y="1624013"/>
          <a:ext cx="17068800" cy="11684000"/>
        </p:xfrm>
        <a:graphic>
          <a:graphicData uri="http://schemas.openxmlformats.org/drawingml/2006/table">
            <a:tbl>
              <a:tblPr>
                <a:tableStyleId>{D7AC3CCA-C797-4891-BE02-D94E43425B78}</a:tableStyleId>
              </a:tblPr>
              <a:tblGrid>
                <a:gridCol w="7649608"/>
                <a:gridCol w="4570260"/>
                <a:gridCol w="4848932"/>
              </a:tblGrid>
              <a:tr h="1116266">
                <a:tc>
                  <a:txBody>
                    <a:bodyPr/>
                    <a:lstStyle/>
                    <a:p>
                      <a:pPr algn="l" fontAlgn="b"/>
                      <a:endParaRPr lang="en-US" sz="3600" b="0" i="0" u="none" strike="noStrike" dirty="0">
                        <a:solidFill>
                          <a:srgbClr val="000000"/>
                        </a:solidFill>
                        <a:effectLst/>
                        <a:latin typeface="Calibri"/>
                      </a:endParaRPr>
                    </a:p>
                  </a:txBody>
                  <a:tcPr marL="19050" marR="19050" marT="19049" marB="0" anchor="b"/>
                </a:tc>
                <a:tc>
                  <a:txBody>
                    <a:bodyPr/>
                    <a:lstStyle/>
                    <a:p>
                      <a:pPr algn="ctr" fontAlgn="b"/>
                      <a:r>
                        <a:rPr lang="en-US" sz="3600" u="none" strike="noStrike" smtClean="0">
                          <a:effectLst/>
                        </a:rPr>
                        <a:t>Typical 12 in NW</a:t>
                      </a:r>
                      <a:endParaRPr lang="en-US" sz="3600" b="1" i="0" u="none" strike="noStrike" dirty="0">
                        <a:solidFill>
                          <a:srgbClr val="000000"/>
                        </a:solidFill>
                        <a:effectLst/>
                        <a:latin typeface="Calibri"/>
                      </a:endParaRPr>
                    </a:p>
                  </a:txBody>
                  <a:tcPr marL="19050" marR="19050" marT="19049" marB="0" anchor="b"/>
                </a:tc>
                <a:tc>
                  <a:txBody>
                    <a:bodyPr/>
                    <a:lstStyle/>
                    <a:p>
                      <a:pPr algn="ctr" fontAlgn="b"/>
                      <a:r>
                        <a:rPr lang="en-US" sz="3600" u="none" strike="noStrike" smtClean="0">
                          <a:effectLst/>
                        </a:rPr>
                        <a:t>Modified A Block 12 In LW</a:t>
                      </a:r>
                      <a:endParaRPr lang="en-US" sz="3600" b="1" i="0" u="none" strike="noStrike" dirty="0">
                        <a:solidFill>
                          <a:srgbClr val="000000"/>
                        </a:solidFill>
                        <a:effectLst/>
                        <a:latin typeface="Calibri"/>
                      </a:endParaRPr>
                    </a:p>
                  </a:txBody>
                  <a:tcPr marL="19050" marR="19050" marT="19049" marB="0" anchor="b"/>
                </a:tc>
              </a:tr>
              <a:tr h="567657">
                <a:tc>
                  <a:txBody>
                    <a:bodyPr/>
                    <a:lstStyle/>
                    <a:p>
                      <a:pPr algn="l" fontAlgn="ctr"/>
                      <a:r>
                        <a:rPr lang="en-US" sz="3600" u="none" strike="noStrike" dirty="0">
                          <a:effectLst/>
                        </a:rPr>
                        <a:t>Block Weight</a:t>
                      </a:r>
                      <a:endParaRPr lang="en-US" sz="3600" b="1" i="0" u="none" strike="noStrike" dirty="0">
                        <a:solidFill>
                          <a:srgbClr val="000000"/>
                        </a:solidFill>
                        <a:effectLst/>
                        <a:latin typeface="Calibri"/>
                      </a:endParaRPr>
                    </a:p>
                  </a:txBody>
                  <a:tcPr marL="19050" marR="19050" marT="19049" marB="0" anchor="ctr"/>
                </a:tc>
                <a:tc>
                  <a:txBody>
                    <a:bodyPr/>
                    <a:lstStyle/>
                    <a:p>
                      <a:pPr algn="ctr" fontAlgn="ctr"/>
                      <a:r>
                        <a:rPr lang="en-US" sz="3600" u="none" strike="noStrike" smtClean="0">
                          <a:effectLst/>
                        </a:rPr>
                        <a:t>50</a:t>
                      </a:r>
                      <a:endParaRPr lang="en-US" sz="3600" b="1" i="0" u="none" strike="noStrike" dirty="0">
                        <a:solidFill>
                          <a:srgbClr val="000000"/>
                        </a:solidFill>
                        <a:effectLst/>
                        <a:latin typeface="Calibri"/>
                      </a:endParaRPr>
                    </a:p>
                  </a:txBody>
                  <a:tcPr marL="19050" marR="19050" marT="19049" marB="0" anchor="ctr"/>
                </a:tc>
                <a:tc>
                  <a:txBody>
                    <a:bodyPr/>
                    <a:lstStyle/>
                    <a:p>
                      <a:pPr algn="ctr" fontAlgn="ctr"/>
                      <a:r>
                        <a:rPr lang="en-US" sz="3600" u="none" strike="noStrike" smtClean="0">
                          <a:effectLst/>
                        </a:rPr>
                        <a:t>26</a:t>
                      </a:r>
                      <a:endParaRPr lang="en-US" sz="3600" b="1" i="0" u="none" strike="noStrike">
                        <a:solidFill>
                          <a:srgbClr val="000000"/>
                        </a:solidFill>
                        <a:effectLst/>
                        <a:latin typeface="Calibri"/>
                      </a:endParaRPr>
                    </a:p>
                  </a:txBody>
                  <a:tcPr marL="19050" marR="19050" marT="19049" marB="0" anchor="ctr"/>
                </a:tc>
              </a:tr>
              <a:tr h="815193">
                <a:tc>
                  <a:txBody>
                    <a:bodyPr/>
                    <a:lstStyle/>
                    <a:p>
                      <a:pPr algn="l" fontAlgn="ctr"/>
                      <a:r>
                        <a:rPr lang="en-US" sz="3600" u="none" strike="noStrike" dirty="0">
                          <a:effectLst/>
                        </a:rPr>
                        <a:t>Total Blocks to be Delivered</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b"/>
                      <a:r>
                        <a:rPr lang="en-US" sz="3600" u="none" strike="noStrike" smtClean="0">
                          <a:effectLst/>
                        </a:rPr>
                        <a:t>25000</a:t>
                      </a:r>
                      <a:endParaRPr lang="en-US" sz="3600" b="1" i="0" u="none" strike="noStrike" dirty="0">
                        <a:solidFill>
                          <a:schemeClr val="bg2">
                            <a:lumMod val="75000"/>
                          </a:schemeClr>
                        </a:solidFill>
                        <a:effectLst/>
                        <a:latin typeface="Calibri"/>
                      </a:endParaRPr>
                    </a:p>
                  </a:txBody>
                  <a:tcPr marL="19050" marR="19050" marT="19049" marB="0" anchor="b"/>
                </a:tc>
                <a:tc>
                  <a:txBody>
                    <a:bodyPr/>
                    <a:lstStyle/>
                    <a:p>
                      <a:pPr algn="ctr" fontAlgn="ctr"/>
                      <a:r>
                        <a:rPr lang="en-US" sz="3600" u="none" strike="noStrike" smtClean="0">
                          <a:effectLst/>
                        </a:rPr>
                        <a:t>25000</a:t>
                      </a:r>
                      <a:endParaRPr lang="en-US" sz="3600" b="1" i="0" u="none" strike="noStrike" dirty="0">
                        <a:solidFill>
                          <a:schemeClr val="bg2">
                            <a:lumMod val="75000"/>
                          </a:schemeClr>
                        </a:solidFill>
                        <a:effectLst/>
                        <a:latin typeface="Calibri"/>
                      </a:endParaRPr>
                    </a:p>
                  </a:txBody>
                  <a:tcPr marL="19050" marR="19050" marT="19049" marB="0" anchor="ctr"/>
                </a:tc>
              </a:tr>
              <a:tr h="567657">
                <a:tc>
                  <a:txBody>
                    <a:bodyPr/>
                    <a:lstStyle/>
                    <a:p>
                      <a:pPr algn="l" fontAlgn="ctr"/>
                      <a:r>
                        <a:rPr lang="en-US" sz="3600" u="none" strike="noStrike" dirty="0">
                          <a:effectLst/>
                        </a:rPr>
                        <a:t>Blocks/Cube</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b"/>
                      <a:r>
                        <a:rPr lang="en-US" sz="3600" u="none" strike="noStrike" smtClean="0">
                          <a:effectLst/>
                        </a:rPr>
                        <a:t>72</a:t>
                      </a:r>
                      <a:endParaRPr lang="en-US" sz="3600" b="1" i="0" u="none" strike="noStrike" dirty="0">
                        <a:solidFill>
                          <a:schemeClr val="bg2">
                            <a:lumMod val="75000"/>
                          </a:schemeClr>
                        </a:solidFill>
                        <a:effectLst/>
                        <a:latin typeface="Calibri"/>
                      </a:endParaRPr>
                    </a:p>
                  </a:txBody>
                  <a:tcPr marL="19050" marR="19050" marT="19049" marB="0" anchor="b"/>
                </a:tc>
                <a:tc>
                  <a:txBody>
                    <a:bodyPr/>
                    <a:lstStyle/>
                    <a:p>
                      <a:pPr algn="ctr" fontAlgn="ctr"/>
                      <a:r>
                        <a:rPr lang="en-US" sz="3600" u="none" strike="noStrike" smtClean="0">
                          <a:effectLst/>
                        </a:rPr>
                        <a:t>72</a:t>
                      </a:r>
                      <a:endParaRPr lang="en-US" sz="3600" b="1" i="0" u="none" strike="noStrike" dirty="0">
                        <a:solidFill>
                          <a:schemeClr val="bg2">
                            <a:lumMod val="75000"/>
                          </a:schemeClr>
                        </a:solidFill>
                        <a:effectLst/>
                        <a:latin typeface="Calibri"/>
                      </a:endParaRPr>
                    </a:p>
                  </a:txBody>
                  <a:tcPr marL="19050" marR="19050" marT="19049" marB="0" anchor="ctr"/>
                </a:tc>
              </a:tr>
              <a:tr h="567657">
                <a:tc>
                  <a:txBody>
                    <a:bodyPr/>
                    <a:lstStyle/>
                    <a:p>
                      <a:pPr algn="l" fontAlgn="ctr"/>
                      <a:r>
                        <a:rPr lang="en-US" sz="3600" u="none" strike="noStrike" dirty="0">
                          <a:effectLst/>
                        </a:rPr>
                        <a:t># Cubes</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b"/>
                      <a:r>
                        <a:rPr lang="en-US" sz="3600" u="none" strike="noStrike" smtClean="0">
                          <a:effectLst/>
                        </a:rPr>
                        <a:t>348</a:t>
                      </a:r>
                      <a:endParaRPr lang="en-US" sz="3600" b="1" i="0" u="none" strike="noStrike" dirty="0">
                        <a:solidFill>
                          <a:schemeClr val="bg2">
                            <a:lumMod val="75000"/>
                          </a:schemeClr>
                        </a:solidFill>
                        <a:effectLst/>
                        <a:latin typeface="Calibri"/>
                      </a:endParaRPr>
                    </a:p>
                  </a:txBody>
                  <a:tcPr marL="19050" marR="19050" marT="19049" marB="0" anchor="b"/>
                </a:tc>
                <a:tc>
                  <a:txBody>
                    <a:bodyPr/>
                    <a:lstStyle/>
                    <a:p>
                      <a:pPr algn="ctr" fontAlgn="b"/>
                      <a:r>
                        <a:rPr lang="en-US" sz="3600" u="none" strike="noStrike" smtClean="0">
                          <a:effectLst/>
                        </a:rPr>
                        <a:t>348</a:t>
                      </a:r>
                      <a:endParaRPr lang="en-US" sz="3600" b="1" i="0" u="none" strike="noStrike" dirty="0">
                        <a:solidFill>
                          <a:schemeClr val="bg2">
                            <a:lumMod val="75000"/>
                          </a:schemeClr>
                        </a:solidFill>
                        <a:effectLst/>
                        <a:latin typeface="Calibri"/>
                      </a:endParaRPr>
                    </a:p>
                  </a:txBody>
                  <a:tcPr marL="19050" marR="19050" marT="19049" marB="0" anchor="b"/>
                </a:tc>
              </a:tr>
              <a:tr h="567657">
                <a:tc>
                  <a:txBody>
                    <a:bodyPr/>
                    <a:lstStyle/>
                    <a:p>
                      <a:pPr algn="l" fontAlgn="ctr"/>
                      <a:r>
                        <a:rPr lang="en-US" sz="3600" u="none" strike="noStrike" dirty="0">
                          <a:effectLst/>
                        </a:rPr>
                        <a:t>Weight/Cube</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b"/>
                      <a:r>
                        <a:rPr lang="en-US" sz="3600" u="none" strike="noStrike" smtClean="0">
                          <a:effectLst/>
                        </a:rPr>
                        <a:t>3620</a:t>
                      </a:r>
                      <a:endParaRPr lang="en-US" sz="3600" b="1" i="0" u="none" strike="noStrike">
                        <a:solidFill>
                          <a:schemeClr val="bg2">
                            <a:lumMod val="75000"/>
                          </a:schemeClr>
                        </a:solidFill>
                        <a:effectLst/>
                        <a:latin typeface="Calibri"/>
                      </a:endParaRPr>
                    </a:p>
                  </a:txBody>
                  <a:tcPr marL="19050" marR="19050" marT="19049" marB="0" anchor="b"/>
                </a:tc>
                <a:tc>
                  <a:txBody>
                    <a:bodyPr/>
                    <a:lstStyle/>
                    <a:p>
                      <a:pPr algn="ctr" fontAlgn="b"/>
                      <a:r>
                        <a:rPr lang="en-US" sz="3600" u="none" strike="noStrike" smtClean="0">
                          <a:effectLst/>
                        </a:rPr>
                        <a:t>1892</a:t>
                      </a:r>
                      <a:endParaRPr lang="en-US" sz="3600" b="1" i="0" u="none" strike="noStrike" dirty="0">
                        <a:solidFill>
                          <a:schemeClr val="bg2">
                            <a:lumMod val="75000"/>
                          </a:schemeClr>
                        </a:solidFill>
                        <a:effectLst/>
                        <a:latin typeface="Calibri"/>
                      </a:endParaRPr>
                    </a:p>
                  </a:txBody>
                  <a:tcPr marL="19050" marR="19050" marT="19049" marB="0" anchor="b"/>
                </a:tc>
              </a:tr>
              <a:tr h="567657">
                <a:tc>
                  <a:txBody>
                    <a:bodyPr/>
                    <a:lstStyle/>
                    <a:p>
                      <a:pPr algn="l" fontAlgn="ctr"/>
                      <a:r>
                        <a:rPr lang="en-US" sz="3600" u="none" strike="noStrike" dirty="0" smtClean="0">
                          <a:effectLst/>
                        </a:rPr>
                        <a:t>40”X48” Cubes/Truck </a:t>
                      </a:r>
                      <a:r>
                        <a:rPr lang="en-US" sz="3600" u="none" strike="noStrike" dirty="0">
                          <a:effectLst/>
                        </a:rPr>
                        <a:t>Max</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b"/>
                      <a:r>
                        <a:rPr lang="en-US" sz="3600" b="0" i="0" u="none" strike="noStrike" smtClean="0">
                          <a:solidFill>
                            <a:schemeClr val="dk1"/>
                          </a:solidFill>
                          <a:effectLst/>
                          <a:latin typeface="+mn-lt"/>
                        </a:rPr>
                        <a:t>20</a:t>
                      </a:r>
                      <a:endParaRPr lang="en-US" sz="3600" b="1" i="0" u="none" strike="noStrike" dirty="0">
                        <a:solidFill>
                          <a:schemeClr val="bg2">
                            <a:lumMod val="75000"/>
                          </a:schemeClr>
                        </a:solidFill>
                        <a:effectLst/>
                        <a:latin typeface="Calibri"/>
                      </a:endParaRPr>
                    </a:p>
                  </a:txBody>
                  <a:tcPr marL="19050" marR="19050" marT="19049" marB="0" anchor="b"/>
                </a:tc>
                <a:tc>
                  <a:txBody>
                    <a:bodyPr/>
                    <a:lstStyle/>
                    <a:p>
                      <a:pPr algn="ctr" fontAlgn="ctr"/>
                      <a:r>
                        <a:rPr lang="en-US" sz="3600" u="none" strike="noStrike" dirty="0" smtClean="0">
                          <a:effectLst/>
                        </a:rPr>
                        <a:t>20</a:t>
                      </a:r>
                      <a:endParaRPr lang="en-US" sz="3600" b="1" i="0" u="none" strike="noStrike" dirty="0">
                        <a:solidFill>
                          <a:schemeClr val="bg2">
                            <a:lumMod val="75000"/>
                          </a:schemeClr>
                        </a:solidFill>
                        <a:effectLst/>
                        <a:latin typeface="Calibri"/>
                      </a:endParaRPr>
                    </a:p>
                  </a:txBody>
                  <a:tcPr marL="19050" marR="19050" marT="19049" marB="0" anchor="ctr"/>
                </a:tc>
              </a:tr>
              <a:tr h="815193">
                <a:tc>
                  <a:txBody>
                    <a:bodyPr/>
                    <a:lstStyle/>
                    <a:p>
                      <a:pPr algn="l" fontAlgn="ctr"/>
                      <a:r>
                        <a:rPr lang="en-US" sz="3600" u="none" strike="noStrike" dirty="0">
                          <a:effectLst/>
                        </a:rPr>
                        <a:t>Maximum </a:t>
                      </a:r>
                      <a:r>
                        <a:rPr lang="en-US" sz="3600" u="none" strike="noStrike" dirty="0" err="1">
                          <a:effectLst/>
                        </a:rPr>
                        <a:t>Wt</a:t>
                      </a:r>
                      <a:r>
                        <a:rPr lang="en-US" sz="3600" u="none" strike="noStrike" dirty="0">
                          <a:effectLst/>
                        </a:rPr>
                        <a:t>/Load</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b"/>
                      <a:r>
                        <a:rPr lang="en-US" sz="3600" u="none" strike="noStrike" smtClean="0">
                          <a:effectLst/>
                        </a:rPr>
                        <a:t>40000</a:t>
                      </a:r>
                      <a:endParaRPr lang="en-US" sz="3600" b="1" i="0" u="none" strike="noStrike" dirty="0">
                        <a:solidFill>
                          <a:schemeClr val="bg2">
                            <a:lumMod val="75000"/>
                          </a:schemeClr>
                        </a:solidFill>
                        <a:effectLst/>
                        <a:latin typeface="Calibri"/>
                      </a:endParaRPr>
                    </a:p>
                  </a:txBody>
                  <a:tcPr marL="19050" marR="19050" marT="19049" marB="0" anchor="b"/>
                </a:tc>
                <a:tc>
                  <a:txBody>
                    <a:bodyPr/>
                    <a:lstStyle/>
                    <a:p>
                      <a:pPr algn="ctr" fontAlgn="ctr"/>
                      <a:r>
                        <a:rPr lang="en-US" sz="3600" u="none" strike="noStrike" smtClean="0">
                          <a:effectLst/>
                        </a:rPr>
                        <a:t>40000</a:t>
                      </a:r>
                      <a:endParaRPr lang="en-US" sz="3600" b="1" i="0" u="none" strike="noStrike" dirty="0">
                        <a:solidFill>
                          <a:schemeClr val="bg2">
                            <a:lumMod val="75000"/>
                          </a:schemeClr>
                        </a:solidFill>
                        <a:effectLst/>
                        <a:latin typeface="Calibri"/>
                      </a:endParaRPr>
                    </a:p>
                  </a:txBody>
                  <a:tcPr marL="19050" marR="19050" marT="19049" marB="0" anchor="ctr"/>
                </a:tc>
              </a:tr>
              <a:tr h="567657">
                <a:tc>
                  <a:txBody>
                    <a:bodyPr/>
                    <a:lstStyle/>
                    <a:p>
                      <a:pPr algn="l" fontAlgn="ctr"/>
                      <a:r>
                        <a:rPr lang="en-US" sz="3600" u="none" strike="noStrike" dirty="0">
                          <a:effectLst/>
                        </a:rPr>
                        <a:t>Cubes/Truck </a:t>
                      </a:r>
                      <a:r>
                        <a:rPr lang="en-US" sz="3600" u="none" strike="noStrike" dirty="0" smtClean="0">
                          <a:effectLst/>
                        </a:rPr>
                        <a:t>(</a:t>
                      </a:r>
                      <a:r>
                        <a:rPr lang="en-US" sz="3600" u="none" strike="noStrike" baseline="0" dirty="0" smtClean="0">
                          <a:effectLst/>
                        </a:rPr>
                        <a:t>40,000 </a:t>
                      </a:r>
                      <a:r>
                        <a:rPr lang="en-US" sz="3600" u="none" strike="noStrike" baseline="0" dirty="0" err="1" smtClean="0">
                          <a:effectLst/>
                        </a:rPr>
                        <a:t>lb</a:t>
                      </a:r>
                      <a:r>
                        <a:rPr lang="en-US" sz="3600" u="none" strike="noStrike" baseline="0" dirty="0" smtClean="0">
                          <a:effectLst/>
                        </a:rPr>
                        <a:t> load)</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b"/>
                      <a:r>
                        <a:rPr lang="en-US" sz="3600" u="none" strike="noStrike" smtClean="0">
                          <a:effectLst/>
                        </a:rPr>
                        <a:t>11</a:t>
                      </a:r>
                      <a:endParaRPr lang="en-US" sz="3600" b="1" i="0" u="none" strike="noStrike">
                        <a:solidFill>
                          <a:schemeClr val="bg2">
                            <a:lumMod val="75000"/>
                          </a:schemeClr>
                        </a:solidFill>
                        <a:effectLst/>
                        <a:latin typeface="Calibri"/>
                      </a:endParaRPr>
                    </a:p>
                  </a:txBody>
                  <a:tcPr marL="19050" marR="19050" marT="19049" marB="0" anchor="b"/>
                </a:tc>
                <a:tc>
                  <a:txBody>
                    <a:bodyPr/>
                    <a:lstStyle/>
                    <a:p>
                      <a:pPr algn="ctr" fontAlgn="b"/>
                      <a:r>
                        <a:rPr lang="en-US" sz="3600" u="none" strike="noStrike" dirty="0" smtClean="0">
                          <a:effectLst/>
                        </a:rPr>
                        <a:t>20</a:t>
                      </a:r>
                    </a:p>
                  </a:txBody>
                  <a:tcPr marL="19050" marR="19050" marT="19049" marB="0" anchor="b"/>
                </a:tc>
              </a:tr>
              <a:tr h="567657">
                <a:tc>
                  <a:txBody>
                    <a:bodyPr/>
                    <a:lstStyle/>
                    <a:p>
                      <a:pPr algn="l" fontAlgn="ctr"/>
                      <a:r>
                        <a:rPr lang="en-US" sz="3600" u="none" strike="noStrike" dirty="0">
                          <a:effectLst/>
                        </a:rPr>
                        <a:t>Blocks</a:t>
                      </a:r>
                      <a:r>
                        <a:rPr lang="en-US" sz="3600" u="none" strike="noStrike" dirty="0" smtClean="0">
                          <a:effectLst/>
                        </a:rPr>
                        <a:t>/ 40,000 </a:t>
                      </a:r>
                      <a:r>
                        <a:rPr lang="en-US" sz="3600" u="none" strike="noStrike" dirty="0" err="1" smtClean="0">
                          <a:effectLst/>
                        </a:rPr>
                        <a:t>lb</a:t>
                      </a:r>
                      <a:r>
                        <a:rPr lang="en-US" sz="3600" u="none" strike="noStrike" dirty="0" smtClean="0">
                          <a:effectLst/>
                        </a:rPr>
                        <a:t> Load</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ctr"/>
                      <a:r>
                        <a:rPr lang="en-US" sz="3600" u="none" strike="noStrike" dirty="0" smtClean="0">
                          <a:effectLst/>
                        </a:rPr>
                        <a:t>792</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ctr"/>
                      <a:r>
                        <a:rPr lang="en-US" sz="3600" u="none" strike="noStrike" dirty="0" smtClean="0">
                          <a:effectLst/>
                        </a:rPr>
                        <a:t>1440</a:t>
                      </a:r>
                      <a:endParaRPr lang="en-US" sz="3600" b="1" i="0" u="none" strike="noStrike" dirty="0">
                        <a:solidFill>
                          <a:schemeClr val="bg2">
                            <a:lumMod val="75000"/>
                          </a:schemeClr>
                        </a:solidFill>
                        <a:effectLst/>
                        <a:latin typeface="Calibri"/>
                      </a:endParaRPr>
                    </a:p>
                  </a:txBody>
                  <a:tcPr marL="19050" marR="19050" marT="19049" marB="0" anchor="ctr"/>
                </a:tc>
              </a:tr>
              <a:tr h="567657">
                <a:tc>
                  <a:txBody>
                    <a:bodyPr/>
                    <a:lstStyle/>
                    <a:p>
                      <a:pPr algn="l" fontAlgn="ctr"/>
                      <a:r>
                        <a:rPr lang="en-US" sz="3600" u="none" strike="noStrike" dirty="0" smtClean="0">
                          <a:effectLst/>
                        </a:rPr>
                        <a:t>Number Loads Required</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ctr"/>
                      <a:r>
                        <a:rPr lang="en-US" sz="3600" u="none" strike="noStrike" smtClean="0">
                          <a:effectLst/>
                        </a:rPr>
                        <a:t>32</a:t>
                      </a:r>
                      <a:endParaRPr lang="en-US" sz="3600" b="1" i="0" u="none" strike="noStrike">
                        <a:solidFill>
                          <a:schemeClr val="bg2">
                            <a:lumMod val="75000"/>
                          </a:schemeClr>
                        </a:solidFill>
                        <a:effectLst/>
                        <a:latin typeface="Calibri"/>
                      </a:endParaRPr>
                    </a:p>
                  </a:txBody>
                  <a:tcPr marL="19050" marR="19050" marT="19049" marB="0" anchor="ctr"/>
                </a:tc>
                <a:tc>
                  <a:txBody>
                    <a:bodyPr/>
                    <a:lstStyle/>
                    <a:p>
                      <a:pPr algn="ctr" fontAlgn="ctr"/>
                      <a:r>
                        <a:rPr lang="en-US" sz="3600" u="none" strike="noStrike" dirty="0" smtClean="0">
                          <a:effectLst/>
                        </a:rPr>
                        <a:t>18</a:t>
                      </a:r>
                      <a:endParaRPr lang="en-US" sz="3600" b="1" i="0" u="none" strike="noStrike" dirty="0">
                        <a:solidFill>
                          <a:schemeClr val="bg2">
                            <a:lumMod val="75000"/>
                          </a:schemeClr>
                        </a:solidFill>
                        <a:effectLst/>
                        <a:latin typeface="Calibri"/>
                      </a:endParaRPr>
                    </a:p>
                  </a:txBody>
                  <a:tcPr marL="19050" marR="19050" marT="19049" marB="0" anchor="ctr"/>
                </a:tc>
              </a:tr>
              <a:tr h="815193">
                <a:tc>
                  <a:txBody>
                    <a:bodyPr/>
                    <a:lstStyle/>
                    <a:p>
                      <a:pPr algn="l" fontAlgn="ctr"/>
                      <a:r>
                        <a:rPr lang="en-US" sz="3600" u="none" strike="noStrike" dirty="0">
                          <a:effectLst/>
                        </a:rPr>
                        <a:t>Truck Load Reduction</a:t>
                      </a:r>
                      <a:endParaRPr lang="en-US" sz="3600" b="1" i="0" u="none" strike="noStrike" dirty="0">
                        <a:solidFill>
                          <a:schemeClr val="bg2">
                            <a:lumMod val="75000"/>
                          </a:schemeClr>
                        </a:solidFill>
                        <a:effectLst/>
                        <a:latin typeface="Calibri"/>
                      </a:endParaRPr>
                    </a:p>
                  </a:txBody>
                  <a:tcPr marL="19050" marR="19050" marT="19049" marB="0" anchor="ctr"/>
                </a:tc>
                <a:tc gridSpan="2">
                  <a:txBody>
                    <a:bodyPr/>
                    <a:lstStyle/>
                    <a:p>
                      <a:pPr algn="ctr" fontAlgn="ctr"/>
                      <a:r>
                        <a:rPr lang="en-US" sz="3600" b="1" i="0" u="none" strike="noStrike" dirty="0" smtClean="0">
                          <a:solidFill>
                            <a:schemeClr val="bg2">
                              <a:lumMod val="75000"/>
                            </a:schemeClr>
                          </a:solidFill>
                          <a:effectLst/>
                          <a:latin typeface="Calibri"/>
                        </a:rPr>
                        <a:t>14</a:t>
                      </a:r>
                      <a:endParaRPr lang="en-US" sz="3600" b="1" i="0" u="none" strike="noStrike" dirty="0">
                        <a:solidFill>
                          <a:schemeClr val="bg2">
                            <a:lumMod val="75000"/>
                          </a:schemeClr>
                        </a:solidFill>
                        <a:effectLst/>
                        <a:latin typeface="Calibri"/>
                      </a:endParaRPr>
                    </a:p>
                  </a:txBody>
                  <a:tcPr marL="19050" marR="19050" marT="19049" marB="0" anchor="ctr"/>
                </a:tc>
                <a:tc hMerge="1">
                  <a:txBody>
                    <a:bodyPr/>
                    <a:lstStyle/>
                    <a:p>
                      <a:endParaRPr lang="en-US"/>
                    </a:p>
                  </a:txBody>
                  <a:tcPr/>
                </a:tc>
              </a:tr>
              <a:tr h="567657">
                <a:tc>
                  <a:txBody>
                    <a:bodyPr/>
                    <a:lstStyle/>
                    <a:p>
                      <a:pPr algn="l" fontAlgn="ctr"/>
                      <a:r>
                        <a:rPr lang="en-US" sz="3600" u="none" strike="noStrike" dirty="0">
                          <a:effectLst/>
                        </a:rPr>
                        <a:t>% Load Reduction</a:t>
                      </a:r>
                      <a:endParaRPr lang="en-US" sz="3600" b="1" i="0" u="none" strike="noStrike" dirty="0">
                        <a:solidFill>
                          <a:schemeClr val="bg2">
                            <a:lumMod val="75000"/>
                          </a:schemeClr>
                        </a:solidFill>
                        <a:effectLst/>
                        <a:latin typeface="Calibri"/>
                      </a:endParaRPr>
                    </a:p>
                  </a:txBody>
                  <a:tcPr marL="19050" marR="19050" marT="19049" marB="0" anchor="ctr"/>
                </a:tc>
                <a:tc gridSpan="2">
                  <a:txBody>
                    <a:bodyPr/>
                    <a:lstStyle/>
                    <a:p>
                      <a:pPr algn="ctr" fontAlgn="b"/>
                      <a:r>
                        <a:rPr lang="en-US" sz="3600" u="none" strike="noStrike" dirty="0" smtClean="0">
                          <a:effectLst/>
                        </a:rPr>
                        <a:t>44%</a:t>
                      </a:r>
                      <a:endParaRPr lang="en-US" sz="3600" b="1" i="0" u="none" strike="noStrike" dirty="0">
                        <a:solidFill>
                          <a:schemeClr val="bg2">
                            <a:lumMod val="75000"/>
                          </a:schemeClr>
                        </a:solidFill>
                        <a:effectLst/>
                        <a:latin typeface="Calibri"/>
                      </a:endParaRPr>
                    </a:p>
                  </a:txBody>
                  <a:tcPr marL="19050" marR="19050" marT="19049" marB="0" anchor="b"/>
                </a:tc>
                <a:tc hMerge="1">
                  <a:txBody>
                    <a:bodyPr/>
                    <a:lstStyle/>
                    <a:p>
                      <a:endParaRPr lang="en-US"/>
                    </a:p>
                  </a:txBody>
                  <a:tcPr/>
                </a:tc>
              </a:tr>
              <a:tr h="815193">
                <a:tc>
                  <a:txBody>
                    <a:bodyPr/>
                    <a:lstStyle/>
                    <a:p>
                      <a:pPr algn="l" fontAlgn="ctr"/>
                      <a:r>
                        <a:rPr lang="en-US" sz="3600" u="none" strike="noStrike" dirty="0">
                          <a:effectLst/>
                        </a:rPr>
                        <a:t>miles</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ctr"/>
                      <a:r>
                        <a:rPr lang="en-US" sz="3600" u="none" strike="noStrike" smtClean="0">
                          <a:solidFill>
                            <a:srgbClr val="00B050"/>
                          </a:solidFill>
                          <a:effectLst/>
                        </a:rPr>
                        <a:t>30 </a:t>
                      </a:r>
                      <a:endParaRPr lang="en-US" sz="3600" b="1" i="0" u="none" strike="noStrike" dirty="0">
                        <a:solidFill>
                          <a:srgbClr val="00B050"/>
                        </a:solidFill>
                        <a:effectLst/>
                        <a:latin typeface="Calibri"/>
                      </a:endParaRPr>
                    </a:p>
                  </a:txBody>
                  <a:tcPr marL="19050" marR="19050" marT="19049" marB="0" anchor="ctr"/>
                </a:tc>
                <a:tc>
                  <a:txBody>
                    <a:bodyPr/>
                    <a:lstStyle/>
                    <a:p>
                      <a:pPr algn="ctr" fontAlgn="ctr"/>
                      <a:r>
                        <a:rPr lang="en-US" sz="3600" u="none" strike="noStrike" dirty="0" smtClean="0">
                          <a:solidFill>
                            <a:srgbClr val="00B050"/>
                          </a:solidFill>
                          <a:effectLst/>
                        </a:rPr>
                        <a:t>30 </a:t>
                      </a:r>
                      <a:endParaRPr lang="en-US" sz="3600" b="1" i="0" u="none" strike="noStrike" dirty="0">
                        <a:solidFill>
                          <a:srgbClr val="00B050"/>
                        </a:solidFill>
                        <a:effectLst/>
                        <a:latin typeface="Calibri"/>
                      </a:endParaRPr>
                    </a:p>
                  </a:txBody>
                  <a:tcPr marL="19050" marR="19050" marT="19049" marB="0" anchor="ctr"/>
                </a:tc>
              </a:tr>
              <a:tr h="815193">
                <a:tc>
                  <a:txBody>
                    <a:bodyPr/>
                    <a:lstStyle/>
                    <a:p>
                      <a:pPr algn="l" fontAlgn="ctr"/>
                      <a:r>
                        <a:rPr lang="en-US" sz="3600" u="none" strike="noStrike" dirty="0">
                          <a:effectLst/>
                        </a:rPr>
                        <a:t>per load</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ctr"/>
                      <a:r>
                        <a:rPr lang="en-US" sz="3600" u="none" strike="noStrike" dirty="0" smtClean="0">
                          <a:solidFill>
                            <a:srgbClr val="00B050"/>
                          </a:solidFill>
                          <a:effectLst/>
                        </a:rPr>
                        <a:t> $ 130</a:t>
                      </a:r>
                      <a:endParaRPr lang="en-US" sz="3600" b="1" i="0" u="none" strike="noStrike" dirty="0">
                        <a:solidFill>
                          <a:srgbClr val="00B050"/>
                        </a:solidFill>
                        <a:effectLst/>
                        <a:latin typeface="Calibri"/>
                      </a:endParaRPr>
                    </a:p>
                  </a:txBody>
                  <a:tcPr marL="19050" marR="19050" marT="19049" marB="0" anchor="ctr"/>
                </a:tc>
                <a:tc>
                  <a:txBody>
                    <a:bodyPr/>
                    <a:lstStyle/>
                    <a:p>
                      <a:pPr algn="ctr" fontAlgn="ctr"/>
                      <a:r>
                        <a:rPr lang="en-US" sz="3600" u="none" strike="noStrike" dirty="0" smtClean="0">
                          <a:solidFill>
                            <a:srgbClr val="00B050"/>
                          </a:solidFill>
                          <a:effectLst/>
                        </a:rPr>
                        <a:t> $ 130</a:t>
                      </a:r>
                      <a:endParaRPr lang="en-US" sz="3600" b="1" i="0" u="none" strike="noStrike" dirty="0">
                        <a:solidFill>
                          <a:srgbClr val="00B050"/>
                        </a:solidFill>
                        <a:effectLst/>
                        <a:latin typeface="Calibri"/>
                      </a:endParaRPr>
                    </a:p>
                  </a:txBody>
                  <a:tcPr marL="19050" marR="19050" marT="19049" marB="0" anchor="ctr"/>
                </a:tc>
              </a:tr>
              <a:tr h="815193">
                <a:tc>
                  <a:txBody>
                    <a:bodyPr/>
                    <a:lstStyle/>
                    <a:p>
                      <a:pPr algn="l" fontAlgn="ctr"/>
                      <a:r>
                        <a:rPr lang="en-US" sz="3600" u="none" strike="noStrike" dirty="0">
                          <a:effectLst/>
                        </a:rPr>
                        <a:t>trucking</a:t>
                      </a:r>
                      <a:endParaRPr lang="en-US" sz="3600" b="1" i="0" u="none" strike="noStrike" dirty="0">
                        <a:solidFill>
                          <a:schemeClr val="bg2">
                            <a:lumMod val="75000"/>
                          </a:schemeClr>
                        </a:solidFill>
                        <a:effectLst/>
                        <a:latin typeface="Calibri"/>
                      </a:endParaRPr>
                    </a:p>
                  </a:txBody>
                  <a:tcPr marL="19050" marR="19050" marT="19049" marB="0" anchor="ctr"/>
                </a:tc>
                <a:tc>
                  <a:txBody>
                    <a:bodyPr/>
                    <a:lstStyle/>
                    <a:p>
                      <a:pPr algn="ctr" fontAlgn="ctr"/>
                      <a:r>
                        <a:rPr lang="en-US" sz="3600" u="none" strike="noStrike" dirty="0" smtClean="0">
                          <a:solidFill>
                            <a:srgbClr val="00B050"/>
                          </a:solidFill>
                          <a:effectLst/>
                        </a:rPr>
                        <a:t>$ 4,160</a:t>
                      </a:r>
                      <a:endParaRPr lang="en-US" sz="3600" b="1" i="0" u="none" strike="noStrike" dirty="0">
                        <a:solidFill>
                          <a:srgbClr val="00B050"/>
                        </a:solidFill>
                        <a:effectLst/>
                        <a:latin typeface="Calibri"/>
                      </a:endParaRPr>
                    </a:p>
                  </a:txBody>
                  <a:tcPr marL="19050" marR="19050" marT="19049" marB="0" anchor="ctr"/>
                </a:tc>
                <a:tc>
                  <a:txBody>
                    <a:bodyPr/>
                    <a:lstStyle/>
                    <a:p>
                      <a:pPr algn="ctr" fontAlgn="ctr"/>
                      <a:r>
                        <a:rPr lang="en-US" sz="3600" u="none" strike="noStrike" dirty="0" smtClean="0">
                          <a:solidFill>
                            <a:srgbClr val="00B050"/>
                          </a:solidFill>
                          <a:effectLst/>
                        </a:rPr>
                        <a:t> $ 2,340</a:t>
                      </a:r>
                      <a:endParaRPr lang="en-US" sz="3600" b="1" i="0" u="none" strike="noStrike" dirty="0">
                        <a:solidFill>
                          <a:srgbClr val="00B050"/>
                        </a:solidFill>
                        <a:effectLst/>
                        <a:latin typeface="Calibri"/>
                      </a:endParaRPr>
                    </a:p>
                  </a:txBody>
                  <a:tcPr marL="19050" marR="19050" marT="19049" marB="0" anchor="ctr"/>
                </a:tc>
              </a:tr>
              <a:tr h="567657">
                <a:tc>
                  <a:txBody>
                    <a:bodyPr/>
                    <a:lstStyle/>
                    <a:p>
                      <a:pPr algn="l" fontAlgn="b"/>
                      <a:r>
                        <a:rPr lang="en-US" sz="3600" u="none" strike="noStrike" dirty="0">
                          <a:effectLst/>
                        </a:rPr>
                        <a:t>$ Transportation Savings</a:t>
                      </a:r>
                      <a:endParaRPr lang="en-US" sz="3600" b="1" i="0" u="none" strike="noStrike" dirty="0">
                        <a:solidFill>
                          <a:schemeClr val="bg2">
                            <a:lumMod val="75000"/>
                          </a:schemeClr>
                        </a:solidFill>
                        <a:effectLst/>
                        <a:latin typeface="Calibri"/>
                      </a:endParaRPr>
                    </a:p>
                  </a:txBody>
                  <a:tcPr marL="19050" marR="19050" marT="19049" marB="0" anchor="b"/>
                </a:tc>
                <a:tc gridSpan="2">
                  <a:txBody>
                    <a:bodyPr/>
                    <a:lstStyle/>
                    <a:p>
                      <a:pPr algn="ctr" fontAlgn="b"/>
                      <a:r>
                        <a:rPr lang="en-US" sz="3600" u="none" strike="noStrike" dirty="0">
                          <a:solidFill>
                            <a:srgbClr val="00B050"/>
                          </a:solidFill>
                          <a:effectLst/>
                        </a:rPr>
                        <a:t> </a:t>
                      </a:r>
                      <a:r>
                        <a:rPr lang="en-US" sz="3600" u="none" strike="noStrike" dirty="0" smtClean="0">
                          <a:solidFill>
                            <a:srgbClr val="00B050"/>
                          </a:solidFill>
                          <a:effectLst/>
                        </a:rPr>
                        <a:t>$ 1,820</a:t>
                      </a:r>
                      <a:endParaRPr lang="en-US" sz="3600" b="1" i="0" u="none" strike="noStrike" dirty="0">
                        <a:solidFill>
                          <a:srgbClr val="00B050"/>
                        </a:solidFill>
                        <a:effectLst/>
                        <a:latin typeface="Calibri"/>
                      </a:endParaRPr>
                    </a:p>
                  </a:txBody>
                  <a:tcPr marL="19050" marR="19050" marT="19049" marB="0" anchor="b"/>
                </a:tc>
                <a:tc hMerge="1">
                  <a:txBody>
                    <a:bodyPr/>
                    <a:lstStyle/>
                    <a:p>
                      <a:endParaRPr lang="en-US"/>
                    </a:p>
                  </a:txBody>
                  <a:tcPr/>
                </a:tc>
              </a:tr>
            </a:tbl>
          </a:graphicData>
        </a:graphic>
      </p:graphicFrame>
      <p:pic>
        <p:nvPicPr>
          <p:cNvPr id="9428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32025" y="8991600"/>
            <a:ext cx="2193925"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altLang="en-US" smtClean="0">
                <a:solidFill>
                  <a:srgbClr val="FFC000"/>
                </a:solidFill>
                <a:latin typeface="Lato Light"/>
                <a:ea typeface="Lato Light"/>
                <a:cs typeface="Lato Light"/>
              </a:rPr>
              <a:t>What is available</a:t>
            </a:r>
          </a:p>
        </p:txBody>
      </p:sp>
      <p:sp>
        <p:nvSpPr>
          <p:cNvPr id="3" name="Content Placeholder 2"/>
          <p:cNvSpPr>
            <a:spLocks noGrp="1"/>
          </p:cNvSpPr>
          <p:nvPr>
            <p:ph idx="1"/>
          </p:nvPr>
        </p:nvSpPr>
        <p:spPr>
          <a:xfrm>
            <a:off x="3959225" y="2743200"/>
            <a:ext cx="16459200" cy="9051925"/>
          </a:xfrm>
        </p:spPr>
        <p:txBody>
          <a:bodyPr/>
          <a:lstStyle/>
          <a:p>
            <a:r>
              <a:rPr altLang="en-US">
                <a:solidFill>
                  <a:schemeClr val="bg1"/>
                </a:solidFill>
                <a:latin typeface="Lato Light"/>
                <a:ea typeface="Lato Light"/>
                <a:cs typeface="Lato Light"/>
              </a:rPr>
              <a:t>8, 10 and 12 inch Modified A Block units</a:t>
            </a:r>
          </a:p>
          <a:p>
            <a:pPr marL="914400" lvl="1" indent="0">
              <a:buFont typeface="Arial" panose="020B0604020202020204" pitchFamily="34" charset="0"/>
              <a:buNone/>
            </a:pPr>
            <a:r>
              <a:rPr altLang="en-US">
                <a:solidFill>
                  <a:schemeClr val="bg1"/>
                </a:solidFill>
                <a:latin typeface="Lato Light"/>
                <a:ea typeface="Lato Light"/>
                <a:cs typeface="Lato Light"/>
              </a:rPr>
              <a:t>Lightweight  Gray Block</a:t>
            </a:r>
          </a:p>
          <a:p>
            <a:pPr marL="914400" lvl="1" indent="0">
              <a:buFont typeface="Arial" panose="020B0604020202020204" pitchFamily="34" charset="0"/>
              <a:buNone/>
            </a:pPr>
            <a:r>
              <a:rPr altLang="en-US">
                <a:solidFill>
                  <a:schemeClr val="bg1"/>
                </a:solidFill>
                <a:latin typeface="Lato Light"/>
                <a:ea typeface="Lato Light"/>
                <a:cs typeface="Lato Light"/>
              </a:rPr>
              <a:t>Architectural Custom Colored</a:t>
            </a:r>
          </a:p>
          <a:p>
            <a:pPr marL="914400" lvl="1" indent="0">
              <a:buFont typeface="Arial" panose="020B0604020202020204" pitchFamily="34" charset="0"/>
              <a:buNone/>
            </a:pPr>
            <a:r>
              <a:rPr altLang="en-US">
                <a:solidFill>
                  <a:schemeClr val="bg1"/>
                </a:solidFill>
                <a:latin typeface="Lato Light"/>
                <a:ea typeface="Lato Light"/>
                <a:cs typeface="Lato Light"/>
              </a:rPr>
              <a:t>	-Smooth Face</a:t>
            </a:r>
          </a:p>
          <a:p>
            <a:pPr marL="914400" lvl="1" indent="0">
              <a:buFont typeface="Arial" panose="020B0604020202020204" pitchFamily="34" charset="0"/>
              <a:buNone/>
            </a:pPr>
            <a:r>
              <a:rPr altLang="en-US">
                <a:solidFill>
                  <a:schemeClr val="bg1"/>
                </a:solidFill>
                <a:latin typeface="Lato Light"/>
                <a:ea typeface="Lato Light"/>
                <a:cs typeface="Lato Light"/>
              </a:rPr>
              <a:t>	-Ground/Polished</a:t>
            </a:r>
          </a:p>
          <a:p>
            <a:pPr marL="914400" lvl="1" indent="0">
              <a:buFont typeface="Arial" panose="020B0604020202020204" pitchFamily="34" charset="0"/>
              <a:buNone/>
            </a:pPr>
            <a:r>
              <a:rPr altLang="en-US" u="sng">
                <a:solidFill>
                  <a:schemeClr val="bg1"/>
                </a:solidFill>
                <a:latin typeface="Lato Light"/>
                <a:ea typeface="Lato Light"/>
                <a:cs typeface="Lato Light"/>
              </a:rPr>
              <a:t>Modified A Block Types Coming Soon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r="665"/>
          <a:stretch>
            <a:fillRect/>
          </a:stretch>
        </p:blipFill>
        <p:spPr bwMode="auto">
          <a:xfrm>
            <a:off x="5788025" y="8955088"/>
            <a:ext cx="5902325"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03225" y="9358313"/>
            <a:ext cx="5029200" cy="41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0" y="0"/>
            <a:ext cx="24377650" cy="13716000"/>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37" name="Subtitle 2"/>
          <p:cNvSpPr txBox="1">
            <a:spLocks/>
          </p:cNvSpPr>
          <p:nvPr/>
        </p:nvSpPr>
        <p:spPr>
          <a:xfrm>
            <a:off x="11344275" y="11633200"/>
            <a:ext cx="8724900" cy="595313"/>
          </a:xfrm>
          <a:prstGeom prst="rect">
            <a:avLst/>
          </a:prstGeom>
        </p:spPr>
        <p:txBody>
          <a:bodyPr lIns="217490" tIns="108745" rIns="217490" bIns="108745">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fontAlgn="auto">
              <a:spcAft>
                <a:spcPts val="0"/>
              </a:spcAft>
              <a:defRPr/>
            </a:pPr>
            <a:r>
              <a:rPr lang="en-US" sz="2200" spc="600" dirty="0" smtClean="0">
                <a:solidFill>
                  <a:srgbClr val="FFC000"/>
                </a:solidFill>
                <a:latin typeface="Roboto Light" panose="02000000000000000000" pitchFamily="2" charset="0"/>
                <a:ea typeface="Roboto Light" panose="02000000000000000000" pitchFamily="2" charset="0"/>
                <a:cs typeface="Roboto Light" panose="02000000000000000000" pitchFamily="2" charset="0"/>
              </a:rPr>
              <a:t>THE PROBLOCK VALUE PROPOSITION</a:t>
            </a:r>
          </a:p>
        </p:txBody>
      </p:sp>
      <p:sp>
        <p:nvSpPr>
          <p:cNvPr id="25" name="Rectangle 24"/>
          <p:cNvSpPr>
            <a:spLocks/>
          </p:cNvSpPr>
          <p:nvPr/>
        </p:nvSpPr>
        <p:spPr bwMode="auto">
          <a:xfrm>
            <a:off x="10429875" y="6665913"/>
            <a:ext cx="8478838" cy="1108075"/>
          </a:xfrm>
          <a:prstGeom prst="rect">
            <a:avLst/>
          </a:prstGeom>
          <a:noFill/>
          <a:ln>
            <a:noFill/>
          </a:ln>
          <a:extLst>
            <a:ext uri="{909E8E84-426E-40dd-AFC4-6F175D3DCCD1}"/>
            <a:ext uri="{91240B29-F687-4f45-9708-019B960494DF}"/>
          </a:extLst>
        </p:spPr>
        <p:txBody>
          <a:bodyPr wrap="none" lIns="0" tIns="0" rIns="0" bIns="0" anchor="ctr">
            <a:spAutoFit/>
          </a:bodyPr>
          <a:lstStyle/>
          <a:p>
            <a:pPr defTabSz="4572000" eaLnBrk="1" fontAlgn="auto" hangingPunct="1">
              <a:spcBef>
                <a:spcPts val="0"/>
              </a:spcBef>
              <a:spcAft>
                <a:spcPts val="0"/>
              </a:spcAft>
              <a:defRPr/>
            </a:pPr>
            <a:r>
              <a:rPr lang="en-US" sz="7200" b="1" spc="600" dirty="0">
                <a:solidFill>
                  <a:schemeClr val="bg1"/>
                </a:solidFill>
                <a:latin typeface="Roboto Slab" pitchFamily="2" charset="0"/>
                <a:ea typeface="Roboto Slab" pitchFamily="2" charset="0"/>
                <a:cs typeface="Montserrat Semi Bold" charset="0"/>
                <a:sym typeface="Bebas Neue" charset="0"/>
              </a:rPr>
              <a:t>3. Business Case</a:t>
            </a:r>
          </a:p>
        </p:txBody>
      </p:sp>
      <p:pic>
        <p:nvPicPr>
          <p:cNvPr id="96261" name="Picture 10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05150"/>
            <a:ext cx="137160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77650"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2" name="TextBox 11"/>
          <p:cNvSpPr txBox="1"/>
          <p:nvPr/>
        </p:nvSpPr>
        <p:spPr>
          <a:xfrm>
            <a:off x="10266363" y="3648075"/>
            <a:ext cx="3163887" cy="2246313"/>
          </a:xfrm>
          <a:prstGeom prst="rect">
            <a:avLst/>
          </a:prstGeom>
          <a:noFill/>
        </p:spPr>
        <p:txBody>
          <a:bodyPr>
            <a:spAutoFit/>
          </a:bodyPr>
          <a:lstStyle/>
          <a:p>
            <a:pPr algn="r" defTabSz="1828434" eaLnBrk="1" fontAlgn="auto" hangingPunct="1">
              <a:spcBef>
                <a:spcPts val="0"/>
              </a:spcBef>
              <a:spcAft>
                <a:spcPts val="0"/>
              </a:spcAft>
              <a:defRPr/>
            </a:pPr>
            <a:r>
              <a:rPr lang="en-US" sz="14000" spc="-300" dirty="0">
                <a:solidFill>
                  <a:schemeClr val="bg1"/>
                </a:solidFill>
                <a:latin typeface="Montserrat" charset="0"/>
                <a:ea typeface="Montserrat" charset="0"/>
                <a:cs typeface="Montserrat" charset="0"/>
              </a:rPr>
              <a:t>3.1</a:t>
            </a:r>
            <a:endParaRPr lang="en-US" sz="14000" spc="-300" dirty="0">
              <a:solidFill>
                <a:schemeClr val="bg1"/>
              </a:solidFill>
              <a:latin typeface="Montserrat" charset="0"/>
              <a:ea typeface="Montserrat" charset="0"/>
              <a:cs typeface="Montserrat" charset="0"/>
            </a:endParaRPr>
          </a:p>
        </p:txBody>
      </p:sp>
      <p:grpSp>
        <p:nvGrpSpPr>
          <p:cNvPr id="98308" name="Group 12"/>
          <p:cNvGrpSpPr>
            <a:grpSpLocks/>
          </p:cNvGrpSpPr>
          <p:nvPr/>
        </p:nvGrpSpPr>
        <p:grpSpPr bwMode="auto">
          <a:xfrm>
            <a:off x="13654088" y="4248150"/>
            <a:ext cx="60817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4425613" y="4557713"/>
            <a:ext cx="4540250" cy="585787"/>
          </a:xfrm>
          <a:prstGeom prst="rect">
            <a:avLst/>
          </a:prstGeom>
          <a:noFill/>
        </p:spPr>
        <p:txBody>
          <a:bodyPr wrap="none" anchor="ctr">
            <a:spAutoFit/>
          </a:bodyPr>
          <a:lstStyle/>
          <a:p>
            <a:pPr algn="ctr" defTabSz="1828434" eaLnBrk="1" fontAlgn="auto" hangingPunct="1">
              <a:spcBef>
                <a:spcPts val="0"/>
              </a:spcBef>
              <a:spcAft>
                <a:spcPts val="0"/>
              </a:spcAft>
              <a:defRPr/>
            </a:pPr>
            <a:r>
              <a:rPr lang="en-US" sz="3200" b="1" spc="600" dirty="0">
                <a:solidFill>
                  <a:schemeClr val="bg1"/>
                </a:solidFill>
                <a:latin typeface="Montserrat Semi Bold" charset="0"/>
                <a:ea typeface="Montserrat Semi Bold" charset="0"/>
                <a:cs typeface="Montserrat Semi Bold" charset="0"/>
              </a:rPr>
              <a:t>BUSINESS CASE</a:t>
            </a:r>
            <a:endParaRPr lang="en-US" sz="3200" b="1" spc="600" dirty="0">
              <a:solidFill>
                <a:schemeClr val="bg1"/>
              </a:solidFill>
              <a:latin typeface="Montserrat Semi Bold" charset="0"/>
              <a:ea typeface="Montserrat Semi Bold" charset="0"/>
              <a:cs typeface="Montserrat Semi Bold" charset="0"/>
            </a:endParaRPr>
          </a:p>
        </p:txBody>
      </p:sp>
      <p:sp>
        <p:nvSpPr>
          <p:cNvPr id="20" name="TextBox 19"/>
          <p:cNvSpPr txBox="1"/>
          <p:nvPr/>
        </p:nvSpPr>
        <p:spPr>
          <a:xfrm>
            <a:off x="13592175" y="6643688"/>
            <a:ext cx="8650288" cy="2586037"/>
          </a:xfrm>
          <a:prstGeom prst="rect">
            <a:avLst/>
          </a:prstGeom>
          <a:noFill/>
        </p:spPr>
        <p:txBody>
          <a:bodyPr lIns="0" tIns="0" rIns="0" bIns="0" spcCol="959784">
            <a:spAutoFit/>
          </a:bodyPr>
          <a:lstStyle/>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Century Gothic" panose="020B0502020202020204" pitchFamily="34" charset="0"/>
              </a:rPr>
              <a:t>The business case for </a:t>
            </a:r>
            <a:r>
              <a:rPr lang="en-US" sz="2800" dirty="0" err="1">
                <a:solidFill>
                  <a:schemeClr val="bg2">
                    <a:lumMod val="85000"/>
                  </a:schemeClr>
                </a:solidFill>
                <a:latin typeface="Century Gothic" panose="020B0502020202020204" pitchFamily="34" charset="0"/>
              </a:rPr>
              <a:t>ProBlock</a:t>
            </a:r>
            <a:r>
              <a:rPr lang="en-US" sz="2800" dirty="0">
                <a:solidFill>
                  <a:schemeClr val="bg2">
                    <a:lumMod val="85000"/>
                  </a:schemeClr>
                </a:solidFill>
                <a:latin typeface="Century Gothic" panose="020B0502020202020204" pitchFamily="34" charset="0"/>
              </a:rPr>
              <a:t> is built on a number of key factors including, material savings and  physical weight reductions that help the producer realize savings in both materials and freight costs.</a:t>
            </a:r>
          </a:p>
        </p:txBody>
      </p:sp>
      <p:pic>
        <p:nvPicPr>
          <p:cNvPr id="98311" name="Picture Placeholder 8"/>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815" r="3815"/>
          <a:stretch>
            <a:fillRect/>
          </a:stretch>
        </p:blipFill>
        <p:spPr>
          <a:xfrm>
            <a:off x="884238" y="914400"/>
            <a:ext cx="8467725" cy="11861800"/>
          </a:xfr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377650" cy="1371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a:p>
        </p:txBody>
      </p:sp>
      <p:sp>
        <p:nvSpPr>
          <p:cNvPr id="12" name="TextBox 11"/>
          <p:cNvSpPr txBox="1"/>
          <p:nvPr/>
        </p:nvSpPr>
        <p:spPr>
          <a:xfrm>
            <a:off x="10266363" y="3648075"/>
            <a:ext cx="3163887" cy="2246313"/>
          </a:xfrm>
          <a:prstGeom prst="rect">
            <a:avLst/>
          </a:prstGeom>
          <a:noFill/>
        </p:spPr>
        <p:txBody>
          <a:bodyPr>
            <a:spAutoFit/>
          </a:bodyPr>
          <a:lstStyle/>
          <a:p>
            <a:pPr algn="r" defTabSz="1828434" eaLnBrk="1" fontAlgn="auto" hangingPunct="1">
              <a:spcBef>
                <a:spcPts val="0"/>
              </a:spcBef>
              <a:spcAft>
                <a:spcPts val="0"/>
              </a:spcAft>
              <a:defRPr/>
            </a:pPr>
            <a:r>
              <a:rPr lang="en-US" sz="14000" spc="-300" dirty="0">
                <a:solidFill>
                  <a:schemeClr val="bg1"/>
                </a:solidFill>
                <a:latin typeface="Montserrat" charset="0"/>
                <a:ea typeface="Montserrat" charset="0"/>
                <a:cs typeface="Montserrat" charset="0"/>
              </a:rPr>
              <a:t>3.2</a:t>
            </a:r>
            <a:endParaRPr lang="en-US" sz="14000" spc="-300" dirty="0">
              <a:solidFill>
                <a:schemeClr val="bg1"/>
              </a:solidFill>
              <a:latin typeface="Montserrat" charset="0"/>
              <a:ea typeface="Montserrat" charset="0"/>
              <a:cs typeface="Montserrat" charset="0"/>
            </a:endParaRPr>
          </a:p>
        </p:txBody>
      </p:sp>
      <p:grpSp>
        <p:nvGrpSpPr>
          <p:cNvPr id="100356" name="Group 12"/>
          <p:cNvGrpSpPr>
            <a:grpSpLocks/>
          </p:cNvGrpSpPr>
          <p:nvPr/>
        </p:nvGrpSpPr>
        <p:grpSpPr bwMode="auto">
          <a:xfrm>
            <a:off x="13654088" y="4248150"/>
            <a:ext cx="60817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3785850" y="4557713"/>
            <a:ext cx="5818188" cy="585787"/>
          </a:xfrm>
          <a:prstGeom prst="rect">
            <a:avLst/>
          </a:prstGeom>
          <a:noFill/>
        </p:spPr>
        <p:txBody>
          <a:bodyPr wrap="none" anchor="ctr">
            <a:spAutoFit/>
          </a:bodyPr>
          <a:lstStyle/>
          <a:p>
            <a:pPr algn="ctr" defTabSz="1828434" eaLnBrk="1" fontAlgn="auto" hangingPunct="1">
              <a:spcBef>
                <a:spcPts val="0"/>
              </a:spcBef>
              <a:spcAft>
                <a:spcPts val="0"/>
              </a:spcAft>
              <a:defRPr/>
            </a:pPr>
            <a:r>
              <a:rPr lang="en-US" sz="3200" b="1" spc="600" dirty="0">
                <a:solidFill>
                  <a:schemeClr val="bg1"/>
                </a:solidFill>
                <a:latin typeface="Montserrat Semi Bold" charset="0"/>
                <a:ea typeface="Montserrat Semi Bold" charset="0"/>
                <a:cs typeface="Montserrat Semi Bold" charset="0"/>
              </a:rPr>
              <a:t>VALUE PROPOSITION</a:t>
            </a:r>
            <a:endParaRPr lang="en-US" sz="3200" b="1" spc="600" dirty="0">
              <a:solidFill>
                <a:schemeClr val="bg1"/>
              </a:solidFill>
              <a:latin typeface="Montserrat Semi Bold" charset="0"/>
              <a:ea typeface="Montserrat Semi Bold" charset="0"/>
              <a:cs typeface="Montserrat Semi Bold" charset="0"/>
            </a:endParaRPr>
          </a:p>
        </p:txBody>
      </p:sp>
      <p:sp>
        <p:nvSpPr>
          <p:cNvPr id="20" name="TextBox 19"/>
          <p:cNvSpPr txBox="1"/>
          <p:nvPr/>
        </p:nvSpPr>
        <p:spPr>
          <a:xfrm>
            <a:off x="13542963" y="6643688"/>
            <a:ext cx="6662737" cy="3232150"/>
          </a:xfrm>
          <a:prstGeom prst="rect">
            <a:avLst/>
          </a:prstGeom>
          <a:noFill/>
        </p:spPr>
        <p:txBody>
          <a:bodyPr lIns="0" tIns="0" rIns="0" bIns="0" spcCol="959784">
            <a:spAutoFit/>
          </a:bodyPr>
          <a:lstStyle/>
          <a:p>
            <a:pPr defTabSz="1828434" eaLnBrk="1" fontAlgn="auto" hangingPunct="1">
              <a:lnSpc>
                <a:spcPct val="150000"/>
              </a:lnSpc>
              <a:spcBef>
                <a:spcPts val="0"/>
              </a:spcBef>
              <a:spcAft>
                <a:spcPts val="0"/>
              </a:spcAft>
              <a:defRPr/>
            </a:pPr>
            <a:r>
              <a:rPr lang="en-US" sz="2800" dirty="0">
                <a:solidFill>
                  <a:schemeClr val="bg2">
                    <a:lumMod val="85000"/>
                  </a:schemeClr>
                </a:solidFill>
                <a:latin typeface="Century Gothic" panose="020B0502020202020204" pitchFamily="34" charset="0"/>
              </a:rPr>
              <a:t>P</a:t>
            </a:r>
            <a:r>
              <a:rPr lang="en-US" sz="2800" dirty="0">
                <a:solidFill>
                  <a:schemeClr val="bg2">
                    <a:lumMod val="85000"/>
                  </a:schemeClr>
                </a:solidFill>
                <a:latin typeface="Century Gothic" panose="020B0502020202020204" pitchFamily="34" charset="0"/>
              </a:rPr>
              <a:t>roduction trade-off costs combined  with on-site support, saving in material costs and environmental benefits contribute to the </a:t>
            </a:r>
            <a:r>
              <a:rPr lang="en-US" sz="2800" dirty="0" err="1">
                <a:solidFill>
                  <a:schemeClr val="bg2">
                    <a:lumMod val="85000"/>
                  </a:schemeClr>
                </a:solidFill>
                <a:latin typeface="Century Gothic" panose="020B0502020202020204" pitchFamily="34" charset="0"/>
              </a:rPr>
              <a:t>ProBlock</a:t>
            </a:r>
            <a:r>
              <a:rPr lang="en-US" sz="2800" dirty="0">
                <a:solidFill>
                  <a:schemeClr val="bg2">
                    <a:lumMod val="85000"/>
                  </a:schemeClr>
                </a:solidFill>
                <a:latin typeface="Century Gothic" panose="020B0502020202020204" pitchFamily="34" charset="0"/>
              </a:rPr>
              <a:t> value proposition.</a:t>
            </a:r>
          </a:p>
        </p:txBody>
      </p:sp>
      <p:pic>
        <p:nvPicPr>
          <p:cNvPr id="100359"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815" r="3815"/>
          <a:stretch>
            <a:fillRect/>
          </a:stretch>
        </p:blipFill>
        <p:spPr>
          <a:xfrm>
            <a:off x="295275" y="914400"/>
            <a:ext cx="8493125" cy="11899900"/>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Picture Placeholder 1"/>
          <p:cNvSpPr>
            <a:spLocks noGrp="1" noTextEdit="1"/>
          </p:cNvSpPr>
          <p:nvPr>
            <p:ph type="pic" sz="quarter" idx="15"/>
          </p:nvPr>
        </p:nvSpPr>
        <p:spPr>
          <a:xfrm>
            <a:off x="0" y="0"/>
            <a:ext cx="9790113" cy="13716000"/>
          </a:xfrm>
        </p:spPr>
      </p:sp>
      <p:pic>
        <p:nvPicPr>
          <p:cNvPr id="4" name="PROBLOCK_MASONRY_WALL_SYSTEM-WOC_FIRST CUT_720p (1)">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913" y="-280988"/>
            <a:ext cx="23447376" cy="1318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0406"/>
        </a:solidFill>
        <a:effectLst/>
      </p:bgPr>
    </p:bg>
    <p:spTree>
      <p:nvGrpSpPr>
        <p:cNvPr id="1" name=""/>
        <p:cNvGrpSpPr/>
        <p:nvPr/>
      </p:nvGrpSpPr>
      <p:grpSpPr>
        <a:xfrm>
          <a:off x="0" y="0"/>
          <a:ext cx="0" cy="0"/>
          <a:chOff x="0" y="0"/>
          <a:chExt cx="0" cy="0"/>
        </a:xfrm>
      </p:grpSpPr>
      <p:grpSp>
        <p:nvGrpSpPr>
          <p:cNvPr id="58370" name="Group 21"/>
          <p:cNvGrpSpPr>
            <a:grpSpLocks/>
          </p:cNvGrpSpPr>
          <p:nvPr/>
        </p:nvGrpSpPr>
        <p:grpSpPr bwMode="auto">
          <a:xfrm>
            <a:off x="12452350" y="2609850"/>
            <a:ext cx="10160000" cy="8601075"/>
            <a:chOff x="6802245" y="2609386"/>
            <a:chExt cx="11641872" cy="8229601"/>
          </a:xfrm>
        </p:grpSpPr>
        <p:sp>
          <p:nvSpPr>
            <p:cNvPr id="48" name="TextBox 47"/>
            <p:cNvSpPr txBox="1"/>
            <p:nvPr/>
          </p:nvSpPr>
          <p:spPr>
            <a:xfrm>
              <a:off x="9179734" y="3786563"/>
              <a:ext cx="8387604" cy="6405357"/>
            </a:xfrm>
            <a:prstGeom prst="rect">
              <a:avLst/>
            </a:prstGeom>
            <a:noFill/>
          </p:spPr>
          <p:txBody>
            <a:bodyPr lIns="0" tIns="0" rIns="0" bIns="0" spcCol="959784">
              <a:spAutoFit/>
            </a:bodyPr>
            <a:lstStyle/>
            <a:p>
              <a:pPr algn="just" defTabSz="1828434" eaLnBrk="1" fontAlgn="auto" hangingPunct="1">
                <a:lnSpc>
                  <a:spcPct val="150000"/>
                </a:lnSpc>
                <a:spcBef>
                  <a:spcPts val="0"/>
                </a:spcBef>
                <a:spcAft>
                  <a:spcPts val="0"/>
                </a:spcAft>
                <a:defRPr/>
              </a:pP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The </a:t>
              </a:r>
              <a:r>
                <a:rPr lang="en-US" sz="2800" dirty="0" err="1">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ProBlock</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is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an innovative patented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concrete masonry unit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benefitting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owners, architects and contractors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by dramatically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increasing labor productivity,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mason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safety,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and energy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performance while reducing project </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schedules and overall project cost</a:t>
              </a:r>
              <a:r>
                <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rPr>
                <a:t>. </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endParaRPr lang="en-US" sz="10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a:p>
              <a:pPr algn="just" defTabSz="1828434" eaLnBrk="1" fontAlgn="auto" hangingPunct="1">
                <a:lnSpc>
                  <a:spcPct val="150000"/>
                </a:lnSpc>
                <a:spcBef>
                  <a:spcPts val="0"/>
                </a:spcBef>
                <a:spcAft>
                  <a:spcPts val="0"/>
                </a:spcAft>
                <a:defRPr/>
              </a:pPr>
              <a:r>
                <a:rPr lang="en-US" sz="2800" dirty="0" err="1">
                  <a:solidFill>
                    <a:schemeClr val="bg1">
                      <a:lumMod val="95000"/>
                    </a:schemeClr>
                  </a:solidFill>
                  <a:latin typeface="Roboto Light" panose="02000000000000000000" pitchFamily="2" charset="0"/>
                  <a:ea typeface="Roboto Light" panose="02000000000000000000" pitchFamily="2" charset="0"/>
                  <a:cs typeface="Roboto Light" panose="02000000000000000000" pitchFamily="2" charset="0"/>
                </a:rPr>
                <a:t>ProBlock</a:t>
              </a:r>
              <a:r>
                <a:rPr lang="en-US" sz="2800" dirty="0">
                  <a:solidFill>
                    <a:schemeClr val="bg1">
                      <a:lumMod val="95000"/>
                    </a:schemeClr>
                  </a:solidFill>
                  <a:latin typeface="Roboto Light" panose="02000000000000000000" pitchFamily="2" charset="0"/>
                  <a:ea typeface="Roboto Light" panose="02000000000000000000" pitchFamily="2" charset="0"/>
                  <a:cs typeface="Roboto Light" panose="02000000000000000000" pitchFamily="2" charset="0"/>
                </a:rPr>
                <a:t> provides newly optimized shapes and configurations, the balanced “A” block and knock-out “H” design can be produced in full and half-high units, shapes, colors and finishes.</a:t>
              </a:r>
              <a:endParaRPr lang="en-US" sz="2800" dirty="0">
                <a:solidFill>
                  <a:schemeClr val="bg2">
                    <a:lumMod val="85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55" name="TextBox 54"/>
            <p:cNvSpPr txBox="1"/>
            <p:nvPr/>
          </p:nvSpPr>
          <p:spPr>
            <a:xfrm>
              <a:off x="8886868" y="3063549"/>
              <a:ext cx="2761307" cy="584790"/>
            </a:xfrm>
            <a:prstGeom prst="rect">
              <a:avLst/>
            </a:prstGeom>
            <a:noFill/>
          </p:spPr>
          <p:txBody>
            <a:bodyPr anchor="ctr">
              <a:spAutoFit/>
            </a:bodyPr>
            <a:lstStyle/>
            <a:p>
              <a:pPr algn="ctr" defTabSz="1828434" eaLnBrk="1" fontAlgn="auto" hangingPunct="1">
                <a:spcBef>
                  <a:spcPts val="0"/>
                </a:spcBef>
                <a:spcAft>
                  <a:spcPts val="0"/>
                </a:spcAft>
                <a:defRPr/>
              </a:pPr>
              <a:r>
                <a:rPr lang="en-US" sz="3200" b="1" spc="600" dirty="0">
                  <a:solidFill>
                    <a:schemeClr val="bg1"/>
                  </a:solidFill>
                  <a:latin typeface="Montserrat Semi Bold" charset="0"/>
                  <a:ea typeface="Montserrat Semi Bold" charset="0"/>
                  <a:cs typeface="Montserrat Semi Bold" charset="0"/>
                </a:rPr>
                <a:t>ABOUT</a:t>
              </a:r>
              <a:endParaRPr lang="en-US" sz="3200" b="1" spc="600" dirty="0">
                <a:solidFill>
                  <a:schemeClr val="bg1"/>
                </a:solidFill>
                <a:latin typeface="Montserrat Semi Bold" charset="0"/>
                <a:ea typeface="Montserrat Semi Bold" charset="0"/>
                <a:cs typeface="Montserrat Semi Bold" charset="0"/>
              </a:endParaRPr>
            </a:p>
          </p:txBody>
        </p:sp>
        <p:cxnSp>
          <p:nvCxnSpPr>
            <p:cNvPr id="8" name="Straight Connector 7"/>
            <p:cNvCxnSpPr/>
            <p:nvPr/>
          </p:nvCxnSpPr>
          <p:spPr>
            <a:xfrm>
              <a:off x="6802245" y="10838987"/>
              <a:ext cx="116418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02245" y="2609386"/>
              <a:ext cx="1164187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8444117" y="2609386"/>
              <a:ext cx="0" cy="822960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6802245" y="9768137"/>
              <a:ext cx="0" cy="10708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6802245" y="2609386"/>
              <a:ext cx="0" cy="10921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371" name="Group 10"/>
          <p:cNvGrpSpPr>
            <a:grpSpLocks/>
          </p:cNvGrpSpPr>
          <p:nvPr/>
        </p:nvGrpSpPr>
        <p:grpSpPr bwMode="auto">
          <a:xfrm>
            <a:off x="3805238" y="6130925"/>
            <a:ext cx="2708275" cy="6346825"/>
            <a:chOff x="1213294" y="5956012"/>
            <a:chExt cx="1219200" cy="7521403"/>
          </a:xfrm>
        </p:grpSpPr>
        <p:sp>
          <p:nvSpPr>
            <p:cNvPr id="12" name="TextBox 11"/>
            <p:cNvSpPr txBox="1"/>
            <p:nvPr/>
          </p:nvSpPr>
          <p:spPr>
            <a:xfrm>
              <a:off x="1213294" y="5956012"/>
              <a:ext cx="1219200" cy="1501271"/>
            </a:xfrm>
            <a:prstGeom prst="rect">
              <a:avLst/>
            </a:prstGeom>
            <a:noFill/>
          </p:spPr>
          <p:txBody>
            <a:bodyPr>
              <a:spAutoFit/>
            </a:bodyPr>
            <a:lstStyle/>
            <a:p>
              <a:pPr defTabSz="1828434" eaLnBrk="1" fontAlgn="auto" hangingPunct="1">
                <a:spcBef>
                  <a:spcPts val="0"/>
                </a:spcBef>
                <a:spcAft>
                  <a:spcPts val="0"/>
                </a:spcAft>
                <a:defRPr/>
              </a:pPr>
              <a:r>
                <a:rPr lang="en-US" sz="2400" dirty="0">
                  <a:solidFill>
                    <a:schemeClr val="bg2">
                      <a:lumMod val="85000"/>
                    </a:schemeClr>
                  </a:solidFill>
                  <a:latin typeface="Century Gothic" panose="020B0502020202020204" pitchFamily="34" charset="0"/>
                </a:rPr>
                <a:t>MODIFIED “A”</a:t>
              </a:r>
              <a:endParaRPr lang="en-US" sz="2400" dirty="0">
                <a:solidFill>
                  <a:schemeClr val="bg2">
                    <a:lumMod val="85000"/>
                  </a:schemeClr>
                </a:solidFill>
                <a:latin typeface="Century Gothic" panose="020B0502020202020204" pitchFamily="34" charset="0"/>
              </a:endParaRPr>
            </a:p>
          </p:txBody>
        </p:sp>
        <p:sp>
          <p:nvSpPr>
            <p:cNvPr id="13" name="TextBox 12"/>
            <p:cNvSpPr txBox="1"/>
            <p:nvPr/>
          </p:nvSpPr>
          <p:spPr>
            <a:xfrm>
              <a:off x="1213294" y="11976144"/>
              <a:ext cx="1219200" cy="1501271"/>
            </a:xfrm>
            <a:prstGeom prst="rect">
              <a:avLst/>
            </a:prstGeom>
            <a:noFill/>
          </p:spPr>
          <p:txBody>
            <a:bodyPr>
              <a:spAutoFit/>
            </a:bodyPr>
            <a:lstStyle/>
            <a:p>
              <a:pPr defTabSz="1828434" eaLnBrk="1" fontAlgn="auto" hangingPunct="1">
                <a:spcBef>
                  <a:spcPts val="0"/>
                </a:spcBef>
                <a:spcAft>
                  <a:spcPts val="0"/>
                </a:spcAft>
                <a:defRPr/>
              </a:pPr>
              <a:r>
                <a:rPr lang="en-US" sz="2400" dirty="0">
                  <a:solidFill>
                    <a:schemeClr val="bg2">
                      <a:lumMod val="85000"/>
                    </a:schemeClr>
                  </a:solidFill>
                  <a:latin typeface="Century Gothic" panose="020B0502020202020204" pitchFamily="34" charset="0"/>
                </a:rPr>
                <a:t>KNOCKOUT “H”</a:t>
              </a:r>
              <a:endParaRPr lang="en-US" sz="2400" dirty="0">
                <a:solidFill>
                  <a:schemeClr val="bg2">
                    <a:lumMod val="85000"/>
                  </a:schemeClr>
                </a:solidFill>
                <a:latin typeface="Century Gothic" panose="020B0502020202020204" pitchFamily="34" charset="0"/>
              </a:endParaRPr>
            </a:p>
          </p:txBody>
        </p:sp>
      </p:grpSp>
      <p:pic>
        <p:nvPicPr>
          <p:cNvPr id="58372"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5313" y="1792288"/>
            <a:ext cx="40481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3725" y="6985000"/>
            <a:ext cx="385445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74" name="Group 1"/>
          <p:cNvGrpSpPr>
            <a:grpSpLocks/>
          </p:cNvGrpSpPr>
          <p:nvPr/>
        </p:nvGrpSpPr>
        <p:grpSpPr bwMode="auto">
          <a:xfrm>
            <a:off x="9159875" y="2189163"/>
            <a:ext cx="5427663" cy="9401175"/>
            <a:chOff x="9160326" y="2189621"/>
            <a:chExt cx="5426861" cy="9400932"/>
          </a:xfrm>
        </p:grpSpPr>
        <p:sp>
          <p:nvSpPr>
            <p:cNvPr id="14" name="TextBox 13"/>
            <p:cNvSpPr txBox="1"/>
            <p:nvPr/>
          </p:nvSpPr>
          <p:spPr>
            <a:xfrm>
              <a:off x="9160326" y="2189621"/>
              <a:ext cx="4123716" cy="9326321"/>
            </a:xfrm>
            <a:prstGeom prst="rect">
              <a:avLst/>
            </a:prstGeom>
            <a:noFill/>
          </p:spPr>
          <p:txBody>
            <a:bodyPr>
              <a:spAutoFit/>
            </a:bodyPr>
            <a:lstStyle/>
            <a:p>
              <a:pPr algn="r" defTabSz="1828434" eaLnBrk="1" fontAlgn="auto" hangingPunct="1">
                <a:spcBef>
                  <a:spcPts val="0"/>
                </a:spcBef>
                <a:spcAft>
                  <a:spcPts val="0"/>
                </a:spcAft>
                <a:defRPr/>
              </a:pPr>
              <a:r>
                <a:rPr lang="en-US" sz="60000" spc="-150" dirty="0">
                  <a:solidFill>
                    <a:schemeClr val="bg1"/>
                  </a:solidFill>
                  <a:latin typeface="Montserrat" charset="0"/>
                  <a:ea typeface="Montserrat" charset="0"/>
                  <a:cs typeface="Montserrat" charset="0"/>
                </a:rPr>
                <a:t>1</a:t>
              </a:r>
              <a:r>
                <a:rPr lang="en-US" sz="60000" b="1" spc="-150" dirty="0">
                  <a:solidFill>
                    <a:schemeClr val="bg1"/>
                  </a:solidFill>
                  <a:latin typeface="Montserrat" charset="0"/>
                  <a:ea typeface="Montserrat" charset="0"/>
                  <a:cs typeface="Montserrat" charset="0"/>
                </a:rPr>
                <a:t> </a:t>
              </a:r>
              <a:endParaRPr lang="en-US" sz="60000" b="1" spc="-150" dirty="0">
                <a:solidFill>
                  <a:schemeClr val="bg1"/>
                </a:solidFill>
                <a:latin typeface="Montserrat" charset="0"/>
                <a:ea typeface="Montserrat" charset="0"/>
                <a:cs typeface="Montserrat" charset="0"/>
              </a:endParaRPr>
            </a:p>
          </p:txBody>
        </p:sp>
        <p:sp>
          <p:nvSpPr>
            <p:cNvPr id="17" name="TextBox 16"/>
            <p:cNvSpPr txBox="1"/>
            <p:nvPr/>
          </p:nvSpPr>
          <p:spPr>
            <a:xfrm>
              <a:off x="12350730" y="2264231"/>
              <a:ext cx="2236457" cy="9326322"/>
            </a:xfrm>
            <a:prstGeom prst="rect">
              <a:avLst/>
            </a:prstGeom>
            <a:noFill/>
          </p:spPr>
          <p:txBody>
            <a:bodyPr>
              <a:spAutoFit/>
            </a:bodyPr>
            <a:lstStyle/>
            <a:p>
              <a:pPr algn="r" defTabSz="1828434" eaLnBrk="1" fontAlgn="auto" hangingPunct="1">
                <a:spcBef>
                  <a:spcPts val="0"/>
                </a:spcBef>
                <a:spcAft>
                  <a:spcPts val="0"/>
                </a:spcAft>
                <a:defRPr/>
              </a:pPr>
              <a:r>
                <a:rPr lang="en-US" sz="60000" spc="-150" dirty="0">
                  <a:solidFill>
                    <a:schemeClr val="bg1"/>
                  </a:solidFill>
                  <a:latin typeface="Montserrat" charset="0"/>
                  <a:ea typeface="Montserrat" charset="0"/>
                  <a:cs typeface="Montserrat" charset="0"/>
                </a:rPr>
                <a:t>.</a:t>
              </a:r>
              <a:r>
                <a:rPr lang="en-US" sz="60000" b="1" spc="-150" dirty="0">
                  <a:solidFill>
                    <a:schemeClr val="bg1"/>
                  </a:solidFill>
                  <a:latin typeface="Montserrat" charset="0"/>
                  <a:ea typeface="Montserrat" charset="0"/>
                  <a:cs typeface="Montserrat" charset="0"/>
                </a:rPr>
                <a:t> </a:t>
              </a:r>
              <a:endParaRPr lang="en-US" sz="60000" b="1" spc="-150" dirty="0">
                <a:solidFill>
                  <a:schemeClr val="bg1"/>
                </a:solidFill>
                <a:latin typeface="Montserrat" charset="0"/>
                <a:ea typeface="Montserrat" charset="0"/>
                <a:cs typeface="Montserrat" charset="0"/>
              </a:endParaRPr>
            </a:p>
          </p:txBody>
        </p:sp>
      </p:gr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406"/>
        </a:solidFill>
        <a:effectLst/>
      </p:bgPr>
    </p:bg>
    <p:spTree>
      <p:nvGrpSpPr>
        <p:cNvPr id="1" name=""/>
        <p:cNvGrpSpPr/>
        <p:nvPr/>
      </p:nvGrpSpPr>
      <p:grpSpPr>
        <a:xfrm>
          <a:off x="0" y="0"/>
          <a:ext cx="0" cy="0"/>
          <a:chOff x="0" y="0"/>
          <a:chExt cx="0" cy="0"/>
        </a:xfrm>
      </p:grpSpPr>
      <p:sp>
        <p:nvSpPr>
          <p:cNvPr id="59394" name="TextBox 11"/>
          <p:cNvSpPr txBox="1">
            <a:spLocks noChangeArrowheads="1"/>
          </p:cNvSpPr>
          <p:nvPr/>
        </p:nvSpPr>
        <p:spPr bwMode="auto">
          <a:xfrm>
            <a:off x="10687050" y="3648075"/>
            <a:ext cx="2743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r" eaLnBrk="1" hangingPunct="1"/>
            <a:r>
              <a:rPr lang="en-US" altLang="en-US" sz="14000">
                <a:solidFill>
                  <a:schemeClr val="bg1"/>
                </a:solidFill>
                <a:latin typeface="Montserrat"/>
                <a:ea typeface="Montserrat"/>
                <a:cs typeface="Montserrat"/>
              </a:rPr>
              <a:t>1.1</a:t>
            </a:r>
          </a:p>
        </p:txBody>
      </p:sp>
      <p:grpSp>
        <p:nvGrpSpPr>
          <p:cNvPr id="59395" name="Group 12"/>
          <p:cNvGrpSpPr>
            <a:grpSpLocks/>
          </p:cNvGrpSpPr>
          <p:nvPr/>
        </p:nvGrpSpPr>
        <p:grpSpPr bwMode="auto">
          <a:xfrm>
            <a:off x="13654088" y="4248150"/>
            <a:ext cx="5053012" cy="1204913"/>
            <a:chOff x="10085499" y="4817325"/>
            <a:chExt cx="5053742" cy="1204334"/>
          </a:xfrm>
        </p:grpSpPr>
        <p:cxnSp>
          <p:nvCxnSpPr>
            <p:cNvPr id="15" name="Straight Connector 14"/>
            <p:cNvCxnSpPr/>
            <p:nvPr/>
          </p:nvCxnSpPr>
          <p:spPr>
            <a:xfrm flipH="1">
              <a:off x="10085499" y="4817325"/>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139241" y="4817325"/>
              <a:ext cx="0" cy="12043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085499" y="6021659"/>
              <a:ext cx="505374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085499" y="4817325"/>
              <a:ext cx="0" cy="601374"/>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5162213" y="4557713"/>
            <a:ext cx="2036762" cy="585787"/>
          </a:xfrm>
          <a:prstGeom prst="rect">
            <a:avLst/>
          </a:prstGeom>
          <a:noFill/>
        </p:spPr>
        <p:txBody>
          <a:bodyPr wrap="none" anchor="ctr">
            <a:spAutoFit/>
          </a:bodyPr>
          <a:lstStyle/>
          <a:p>
            <a:pPr algn="ctr" defTabSz="1828434" eaLnBrk="1" fontAlgn="auto" hangingPunct="1">
              <a:spcBef>
                <a:spcPts val="0"/>
              </a:spcBef>
              <a:spcAft>
                <a:spcPts val="0"/>
              </a:spcAft>
              <a:defRPr/>
            </a:pPr>
            <a:r>
              <a:rPr lang="en-US" sz="3200" b="1" spc="600" dirty="0">
                <a:solidFill>
                  <a:schemeClr val="bg1"/>
                </a:solidFill>
                <a:latin typeface="Roboto Black" panose="02000000000000000000" pitchFamily="2" charset="0"/>
                <a:ea typeface="Roboto Black" panose="02000000000000000000" pitchFamily="2" charset="0"/>
                <a:cs typeface="Roboto Black" panose="02000000000000000000" pitchFamily="2" charset="0"/>
              </a:rPr>
              <a:t>VISION</a:t>
            </a:r>
            <a:endParaRPr lang="en-US" sz="3200" b="1" spc="600" dirty="0">
              <a:solidFill>
                <a:schemeClr val="bg1"/>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59397" name="TextBox 19"/>
          <p:cNvSpPr txBox="1">
            <a:spLocks noChangeArrowheads="1"/>
          </p:cNvSpPr>
          <p:nvPr/>
        </p:nvSpPr>
        <p:spPr bwMode="auto">
          <a:xfrm>
            <a:off x="13430250" y="6724650"/>
            <a:ext cx="9234488"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algn="just" eaLnBrk="1" hangingPunct="1">
              <a:lnSpc>
                <a:spcPct val="150000"/>
              </a:lnSpc>
            </a:pPr>
            <a:r>
              <a:rPr lang="en-US" altLang="en-US" sz="2800">
                <a:solidFill>
                  <a:schemeClr val="bg1"/>
                </a:solidFill>
                <a:latin typeface="Roboto Light"/>
                <a:ea typeface="Roboto Light"/>
                <a:cs typeface="Roboto Light"/>
              </a:rPr>
              <a:t>Investment generally results in acquiring an asset, also called an investment If the asset is available at a price worth investing in, it is normally expected to either generate income, or to appreciate in value.</a:t>
            </a:r>
          </a:p>
          <a:p>
            <a:pPr algn="just" eaLnBrk="1" hangingPunct="1">
              <a:lnSpc>
                <a:spcPct val="150000"/>
              </a:lnSpc>
            </a:pPr>
            <a:endParaRPr lang="en-US" altLang="en-US" sz="1000">
              <a:solidFill>
                <a:schemeClr val="bg1"/>
              </a:solidFill>
              <a:latin typeface="Roboto Light"/>
              <a:ea typeface="Roboto Light"/>
              <a:cs typeface="Roboto Light"/>
            </a:endParaRPr>
          </a:p>
          <a:p>
            <a:pPr algn="just" eaLnBrk="1" hangingPunct="1">
              <a:lnSpc>
                <a:spcPct val="150000"/>
              </a:lnSpc>
            </a:pPr>
            <a:r>
              <a:rPr lang="en-US" altLang="en-US" sz="2800">
                <a:solidFill>
                  <a:schemeClr val="bg1"/>
                </a:solidFill>
                <a:latin typeface="Roboto Light"/>
                <a:ea typeface="Roboto Light"/>
                <a:cs typeface="Roboto Light"/>
              </a:rPr>
              <a:t>Join the ProBlock team and invest in the next generation concrete masonry revolution. If you are interested in re-claiming markets, now is the time…</a:t>
            </a:r>
          </a:p>
        </p:txBody>
      </p:sp>
      <p:pic>
        <p:nvPicPr>
          <p:cNvPr id="59398" name="Picture Placeholder 2"/>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3311" r="3311"/>
          <a:stretch>
            <a:fillRect/>
          </a:stretch>
        </p:blipFill>
        <p:spPr>
          <a:xfrm>
            <a:off x="434975" y="609600"/>
            <a:ext cx="8956675" cy="1254760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3700463" y="1131888"/>
            <a:ext cx="6461125" cy="3652837"/>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6" name="Rounded Rectangle 5"/>
          <p:cNvSpPr/>
          <p:nvPr/>
        </p:nvSpPr>
        <p:spPr>
          <a:xfrm>
            <a:off x="7312025" y="1876425"/>
            <a:ext cx="3281363" cy="20986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14" name="Rounded Rectangle 13"/>
          <p:cNvSpPr/>
          <p:nvPr/>
        </p:nvSpPr>
        <p:spPr>
          <a:xfrm>
            <a:off x="4416425" y="1912938"/>
            <a:ext cx="2286000" cy="20256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15" name="Rectangle 14"/>
          <p:cNvSpPr/>
          <p:nvPr/>
        </p:nvSpPr>
        <p:spPr>
          <a:xfrm>
            <a:off x="14697075" y="1306513"/>
            <a:ext cx="6461125" cy="3652837"/>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16" name="Rounded Rectangle 15"/>
          <p:cNvSpPr/>
          <p:nvPr/>
        </p:nvSpPr>
        <p:spPr>
          <a:xfrm>
            <a:off x="17522825" y="2168525"/>
            <a:ext cx="3190875" cy="2098675"/>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17" name="Rounded Rectangle 16"/>
          <p:cNvSpPr/>
          <p:nvPr/>
        </p:nvSpPr>
        <p:spPr>
          <a:xfrm>
            <a:off x="13565188" y="2205038"/>
            <a:ext cx="3195637" cy="20256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61448" name="TextBox 9"/>
          <p:cNvSpPr txBox="1">
            <a:spLocks noChangeArrowheads="1"/>
          </p:cNvSpPr>
          <p:nvPr/>
        </p:nvSpPr>
        <p:spPr bwMode="auto">
          <a:xfrm>
            <a:off x="7273925" y="2497138"/>
            <a:ext cx="3495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6400">
                <a:solidFill>
                  <a:schemeClr val="bg1"/>
                </a:solidFill>
              </a:rPr>
              <a:t>A Block</a:t>
            </a:r>
          </a:p>
        </p:txBody>
      </p:sp>
      <p:sp>
        <p:nvSpPr>
          <p:cNvPr id="61449" name="TextBox 10"/>
          <p:cNvSpPr txBox="1">
            <a:spLocks noChangeArrowheads="1"/>
          </p:cNvSpPr>
          <p:nvPr/>
        </p:nvSpPr>
        <p:spPr bwMode="auto">
          <a:xfrm>
            <a:off x="17679988" y="2665413"/>
            <a:ext cx="3495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6400">
                <a:solidFill>
                  <a:schemeClr val="bg1"/>
                </a:solidFill>
              </a:rPr>
              <a:t>H Block</a:t>
            </a:r>
          </a:p>
        </p:txBody>
      </p:sp>
      <p:sp>
        <p:nvSpPr>
          <p:cNvPr id="18" name="Rectangle 17"/>
          <p:cNvSpPr/>
          <p:nvPr/>
        </p:nvSpPr>
        <p:spPr>
          <a:xfrm>
            <a:off x="7850188" y="8686800"/>
            <a:ext cx="6461125" cy="3652838"/>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19" name="Rounded Rectangle 18"/>
          <p:cNvSpPr/>
          <p:nvPr/>
        </p:nvSpPr>
        <p:spPr>
          <a:xfrm>
            <a:off x="11426825" y="9296400"/>
            <a:ext cx="3316288" cy="2438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20" name="Rounded Rectangle 19"/>
          <p:cNvSpPr/>
          <p:nvPr/>
        </p:nvSpPr>
        <p:spPr>
          <a:xfrm>
            <a:off x="8226425" y="9296400"/>
            <a:ext cx="2854325" cy="24384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8" name="Right Triangle 7"/>
          <p:cNvSpPr/>
          <p:nvPr/>
        </p:nvSpPr>
        <p:spPr>
          <a:xfrm rot="5400000">
            <a:off x="12754769" y="7968456"/>
            <a:ext cx="228600" cy="2884488"/>
          </a:xfrm>
          <a:prstGeom prst="rtTriangl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9" name="Right Triangle 8"/>
          <p:cNvSpPr/>
          <p:nvPr/>
        </p:nvSpPr>
        <p:spPr>
          <a:xfrm>
            <a:off x="11426825" y="11582400"/>
            <a:ext cx="2884488" cy="152400"/>
          </a:xfrm>
          <a:prstGeom prst="rtTriangle">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828434" eaLnBrk="1" fontAlgn="auto" hangingPunct="1">
              <a:spcBef>
                <a:spcPts val="0"/>
              </a:spcBef>
              <a:spcAft>
                <a:spcPts val="0"/>
              </a:spcAft>
              <a:defRPr/>
            </a:pPr>
            <a:endParaRPr lang="en-US" sz="7200">
              <a:solidFill>
                <a:schemeClr val="bg1"/>
              </a:solidFill>
            </a:endParaRPr>
          </a:p>
        </p:txBody>
      </p:sp>
      <p:sp>
        <p:nvSpPr>
          <p:cNvPr id="12" name="TextBox 11"/>
          <p:cNvSpPr txBox="1">
            <a:spLocks noChangeArrowheads="1"/>
          </p:cNvSpPr>
          <p:nvPr/>
        </p:nvSpPr>
        <p:spPr bwMode="auto">
          <a:xfrm>
            <a:off x="14311313" y="4829175"/>
            <a:ext cx="10239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Typically over 2.5 inches</a:t>
            </a:r>
          </a:p>
        </p:txBody>
      </p:sp>
      <p:cxnSp>
        <p:nvCxnSpPr>
          <p:cNvPr id="22" name="Straight Arrow Connector 21"/>
          <p:cNvCxnSpPr/>
          <p:nvPr/>
        </p:nvCxnSpPr>
        <p:spPr>
          <a:xfrm>
            <a:off x="13958888" y="2981325"/>
            <a:ext cx="1828800" cy="32543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a:spLocks noChangeArrowheads="1"/>
          </p:cNvSpPr>
          <p:nvPr/>
        </p:nvSpPr>
        <p:spPr bwMode="auto">
          <a:xfrm>
            <a:off x="0" y="4959350"/>
            <a:ext cx="107521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Typically over 1.75 inches</a:t>
            </a:r>
          </a:p>
        </p:txBody>
      </p:sp>
      <p:cxnSp>
        <p:nvCxnSpPr>
          <p:cNvPr id="29" name="Straight Arrow Connector 28"/>
          <p:cNvCxnSpPr/>
          <p:nvPr/>
        </p:nvCxnSpPr>
        <p:spPr>
          <a:xfrm flipH="1" flipV="1">
            <a:off x="7092950" y="3405188"/>
            <a:ext cx="1630363" cy="18161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819525" y="3575050"/>
            <a:ext cx="4548188" cy="206216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a:spLocks noChangeArrowheads="1"/>
          </p:cNvSpPr>
          <p:nvPr/>
        </p:nvSpPr>
        <p:spPr bwMode="auto">
          <a:xfrm>
            <a:off x="14955838" y="9805988"/>
            <a:ext cx="49037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0.75 inches</a:t>
            </a:r>
          </a:p>
        </p:txBody>
      </p:sp>
      <p:cxnSp>
        <p:nvCxnSpPr>
          <p:cNvPr id="35" name="Straight Arrow Connector 34"/>
          <p:cNvCxnSpPr/>
          <p:nvPr/>
        </p:nvCxnSpPr>
        <p:spPr>
          <a:xfrm flipH="1">
            <a:off x="11426825" y="10326688"/>
            <a:ext cx="3430588" cy="18891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7991475" y="10469563"/>
            <a:ext cx="6881813" cy="1158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a:spLocks noChangeArrowheads="1"/>
          </p:cNvSpPr>
          <p:nvPr/>
        </p:nvSpPr>
        <p:spPr bwMode="auto">
          <a:xfrm>
            <a:off x="8418513" y="12615863"/>
            <a:ext cx="75803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5600">
                <a:solidFill>
                  <a:schemeClr val="bg1"/>
                </a:solidFill>
              </a:rPr>
              <a:t>Modified A Block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8" grpId="0" animBg="1"/>
      <p:bldP spid="9" grpId="0" animBg="1"/>
      <p:bldP spid="12" grpId="0"/>
      <p:bldP spid="28" grpId="0"/>
      <p:bldP spid="34"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4111625" y="304800"/>
            <a:ext cx="16459200" cy="2286000"/>
          </a:xfrm>
        </p:spPr>
        <p:txBody>
          <a:bodyPr/>
          <a:lstStyle/>
          <a:p>
            <a:r>
              <a:rPr altLang="en-US" smtClean="0">
                <a:solidFill>
                  <a:srgbClr val="FFC000"/>
                </a:solidFill>
                <a:latin typeface="Lato Light"/>
                <a:ea typeface="Lato Light"/>
                <a:cs typeface="Lato Light"/>
              </a:rPr>
              <a:t>Key Points</a:t>
            </a:r>
          </a:p>
        </p:txBody>
      </p:sp>
      <p:sp>
        <p:nvSpPr>
          <p:cNvPr id="5" name="Content Placeholder 4"/>
          <p:cNvSpPr>
            <a:spLocks noGrp="1"/>
          </p:cNvSpPr>
          <p:nvPr>
            <p:ph idx="1"/>
          </p:nvPr>
        </p:nvSpPr>
        <p:spPr>
          <a:xfrm>
            <a:off x="3959225" y="2895600"/>
            <a:ext cx="16611600" cy="10515600"/>
          </a:xfrm>
        </p:spPr>
        <p:txBody>
          <a:bodyPr/>
          <a:lstStyle/>
          <a:p>
            <a:r>
              <a:rPr altLang="en-US" u="sng">
                <a:solidFill>
                  <a:schemeClr val="bg1"/>
                </a:solidFill>
                <a:latin typeface="Lato Light"/>
                <a:ea typeface="Lato Light"/>
                <a:cs typeface="Lato Light"/>
              </a:rPr>
              <a:t>Better Energy Performance</a:t>
            </a:r>
          </a:p>
          <a:p>
            <a:pPr lvl="1"/>
            <a:r>
              <a:rPr altLang="en-US">
                <a:solidFill>
                  <a:schemeClr val="bg1"/>
                </a:solidFill>
                <a:latin typeface="Lato Light"/>
                <a:ea typeface="Lato Light"/>
                <a:cs typeface="Lato Light"/>
              </a:rPr>
              <a:t>Reduced Web Area = Better Energy Performance</a:t>
            </a:r>
          </a:p>
          <a:p>
            <a:pPr lvl="1"/>
            <a:r>
              <a:rPr altLang="en-US">
                <a:solidFill>
                  <a:schemeClr val="bg1"/>
                </a:solidFill>
                <a:latin typeface="Lato Light"/>
                <a:ea typeface="Lato Light"/>
                <a:cs typeface="Lato Light"/>
              </a:rPr>
              <a:t>Up to 287% Higher R Value</a:t>
            </a:r>
          </a:p>
          <a:p>
            <a:pPr lvl="1"/>
            <a:r>
              <a:rPr altLang="en-US">
                <a:solidFill>
                  <a:schemeClr val="bg1"/>
                </a:solidFill>
                <a:latin typeface="Lato Light"/>
                <a:ea typeface="Lato Light"/>
                <a:cs typeface="Lato Light"/>
              </a:rPr>
              <a:t>Can Help Meet New Energy Codes</a:t>
            </a:r>
          </a:p>
          <a:p>
            <a:pPr lvl="1"/>
            <a:r>
              <a:rPr altLang="en-US">
                <a:solidFill>
                  <a:schemeClr val="bg1"/>
                </a:solidFill>
                <a:latin typeface="Lato Light"/>
                <a:ea typeface="Lato Light"/>
                <a:cs typeface="Lato Light"/>
              </a:rPr>
              <a:t>High Energy Performance Increase for Minimal  $</a:t>
            </a:r>
          </a:p>
          <a:p>
            <a:pPr lvl="1"/>
            <a:r>
              <a:rPr altLang="en-US">
                <a:solidFill>
                  <a:schemeClr val="bg1"/>
                </a:solidFill>
                <a:latin typeface="Lato Light"/>
                <a:ea typeface="Lato Light"/>
                <a:cs typeface="Lato Light"/>
              </a:rPr>
              <a:t>Energy Saving Over the Life of the Building</a:t>
            </a:r>
          </a:p>
          <a:p>
            <a:r>
              <a:rPr altLang="en-US" u="sng">
                <a:solidFill>
                  <a:schemeClr val="bg1"/>
                </a:solidFill>
                <a:latin typeface="Lato Light"/>
                <a:ea typeface="Lato Light"/>
                <a:cs typeface="Lato Light"/>
              </a:rPr>
              <a:t>Less Load Applied to the Foundation</a:t>
            </a:r>
          </a:p>
          <a:p>
            <a:pPr lvl="1"/>
            <a:r>
              <a:rPr altLang="en-US">
                <a:solidFill>
                  <a:schemeClr val="bg1"/>
                </a:solidFill>
                <a:latin typeface="Lato Light"/>
                <a:ea typeface="Lato Light"/>
                <a:cs typeface="Lato Light"/>
              </a:rPr>
              <a:t>Up to 52% less load associated with the self weight of masonry</a:t>
            </a:r>
          </a:p>
          <a:p>
            <a:r>
              <a:rPr altLang="en-US" u="sng">
                <a:solidFill>
                  <a:schemeClr val="bg1"/>
                </a:solidFill>
                <a:latin typeface="Lato Light"/>
                <a:ea typeface="Lato Light"/>
                <a:cs typeface="Lato Light"/>
              </a:rPr>
              <a:t>Faster Completion</a:t>
            </a:r>
          </a:p>
          <a:p>
            <a:pPr lvl="1"/>
            <a:r>
              <a:rPr altLang="en-US">
                <a:solidFill>
                  <a:schemeClr val="bg1"/>
                </a:solidFill>
                <a:latin typeface="Lato Light"/>
                <a:ea typeface="Lato Light"/>
                <a:cs typeface="Lato Light"/>
              </a:rPr>
              <a:t>Masons can lay them faster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3490" name="Title 1"/>
          <p:cNvSpPr>
            <a:spLocks noGrp="1"/>
          </p:cNvSpPr>
          <p:nvPr>
            <p:ph type="title"/>
          </p:nvPr>
        </p:nvSpPr>
        <p:spPr>
          <a:xfrm>
            <a:off x="3806825" y="304800"/>
            <a:ext cx="16459200" cy="2286000"/>
          </a:xfrm>
        </p:spPr>
        <p:txBody>
          <a:bodyPr/>
          <a:lstStyle/>
          <a:p>
            <a:r>
              <a:rPr altLang="en-US" smtClean="0">
                <a:solidFill>
                  <a:srgbClr val="FFC000"/>
                </a:solidFill>
                <a:latin typeface="Lato Light"/>
                <a:ea typeface="Lato Light"/>
                <a:cs typeface="Lato Light"/>
              </a:rPr>
              <a:t>Key Points</a:t>
            </a:r>
          </a:p>
        </p:txBody>
      </p:sp>
      <p:sp>
        <p:nvSpPr>
          <p:cNvPr id="5" name="Content Placeholder 4"/>
          <p:cNvSpPr>
            <a:spLocks noGrp="1"/>
          </p:cNvSpPr>
          <p:nvPr>
            <p:ph idx="1"/>
          </p:nvPr>
        </p:nvSpPr>
        <p:spPr>
          <a:xfrm>
            <a:off x="3959225" y="2895600"/>
            <a:ext cx="16611600" cy="10515600"/>
          </a:xfrm>
        </p:spPr>
        <p:txBody>
          <a:bodyPr/>
          <a:lstStyle/>
          <a:p>
            <a:r>
              <a:rPr altLang="en-US" u="sng">
                <a:solidFill>
                  <a:schemeClr val="bg1"/>
                </a:solidFill>
                <a:latin typeface="Lato Light"/>
                <a:ea typeface="Lato Light"/>
                <a:cs typeface="Lato Light"/>
              </a:rPr>
              <a:t>Safer job site</a:t>
            </a:r>
          </a:p>
          <a:p>
            <a:pPr lvl="1"/>
            <a:r>
              <a:rPr altLang="en-US">
                <a:solidFill>
                  <a:schemeClr val="bg1"/>
                </a:solidFill>
                <a:latin typeface="Lato Light"/>
                <a:ea typeface="Lato Light"/>
                <a:cs typeface="Lato Light"/>
              </a:rPr>
              <a:t>Not having to lift block over rebar = lower chance of mason injury</a:t>
            </a:r>
          </a:p>
          <a:p>
            <a:pPr lvl="1"/>
            <a:r>
              <a:rPr altLang="en-US">
                <a:solidFill>
                  <a:schemeClr val="bg1"/>
                </a:solidFill>
                <a:latin typeface="Lato Light"/>
                <a:ea typeface="Lato Light"/>
                <a:cs typeface="Lato Light"/>
              </a:rPr>
              <a:t>Fewer field cuts = lower silica exposure</a:t>
            </a:r>
          </a:p>
          <a:p>
            <a:pPr lvl="1"/>
            <a:r>
              <a:rPr altLang="en-US">
                <a:solidFill>
                  <a:schemeClr val="bg1"/>
                </a:solidFill>
                <a:latin typeface="Lato Light"/>
                <a:ea typeface="Lato Light"/>
                <a:cs typeface="Lato Light"/>
              </a:rPr>
              <a:t>Lifting less weight = less fatigue= lower chance of mason and helper injury</a:t>
            </a:r>
          </a:p>
          <a:p>
            <a:r>
              <a:rPr altLang="en-US" u="sng">
                <a:solidFill>
                  <a:schemeClr val="bg1"/>
                </a:solidFill>
                <a:latin typeface="Lato Light"/>
                <a:ea typeface="Lato Light"/>
                <a:cs typeface="Lato Light"/>
              </a:rPr>
              <a:t>More Environmentally Friendly Construction</a:t>
            </a:r>
          </a:p>
          <a:p>
            <a:pPr lvl="1"/>
            <a:r>
              <a:rPr altLang="en-US">
                <a:solidFill>
                  <a:schemeClr val="bg1"/>
                </a:solidFill>
                <a:latin typeface="Lato Light"/>
                <a:ea typeface="Lato Light"/>
                <a:cs typeface="Lato Light"/>
              </a:rPr>
              <a:t>Less CO</a:t>
            </a:r>
            <a:r>
              <a:rPr altLang="en-US" baseline="-25000">
                <a:solidFill>
                  <a:schemeClr val="bg1"/>
                </a:solidFill>
                <a:latin typeface="Lato Light"/>
                <a:ea typeface="Lato Light"/>
                <a:cs typeface="Lato Light"/>
              </a:rPr>
              <a:t>2</a:t>
            </a:r>
            <a:r>
              <a:rPr altLang="en-US">
                <a:solidFill>
                  <a:schemeClr val="bg1"/>
                </a:solidFill>
                <a:latin typeface="Lato Light"/>
                <a:ea typeface="Lato Light"/>
                <a:cs typeface="Lato Light"/>
              </a:rPr>
              <a:t> associated with production</a:t>
            </a:r>
          </a:p>
          <a:p>
            <a:pPr lvl="2"/>
            <a:r>
              <a:rPr altLang="en-US">
                <a:solidFill>
                  <a:schemeClr val="bg1"/>
                </a:solidFill>
                <a:latin typeface="Lato Light"/>
                <a:ea typeface="Lato Light"/>
                <a:cs typeface="Lato Light"/>
              </a:rPr>
              <a:t>Up to 30% less</a:t>
            </a:r>
          </a:p>
          <a:p>
            <a:pPr lvl="1"/>
            <a:r>
              <a:rPr altLang="en-US">
                <a:solidFill>
                  <a:schemeClr val="bg1"/>
                </a:solidFill>
                <a:latin typeface="Lato Light"/>
                <a:ea typeface="Lato Light"/>
                <a:cs typeface="Lato Light"/>
              </a:rPr>
              <a:t>Fewer truck loads required for delivery</a:t>
            </a:r>
          </a:p>
          <a:p>
            <a:pPr lvl="1"/>
            <a:r>
              <a:rPr altLang="en-US">
                <a:solidFill>
                  <a:schemeClr val="bg1"/>
                </a:solidFill>
                <a:latin typeface="Lato Light"/>
                <a:ea typeface="Lato Light"/>
                <a:cs typeface="Lato Light"/>
              </a:rPr>
              <a:t>Reduced job site waste</a:t>
            </a:r>
          </a:p>
          <a:p>
            <a:pPr lvl="2"/>
            <a:r>
              <a:rPr altLang="en-US">
                <a:solidFill>
                  <a:schemeClr val="bg1"/>
                </a:solidFill>
                <a:latin typeface="Lato Light"/>
                <a:ea typeface="Lato Light"/>
                <a:cs typeface="Lato Light"/>
              </a:rPr>
              <a:t>Fewer field cuts = less waste for disposal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8025" y="0"/>
            <a:ext cx="6924675" cy="4719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8825" y="-33338"/>
            <a:ext cx="6461125" cy="475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sz="half" idx="1"/>
          </p:nvPr>
        </p:nvSpPr>
        <p:spPr>
          <a:xfrm>
            <a:off x="3670300" y="5805488"/>
            <a:ext cx="8077200" cy="8636000"/>
          </a:xfrm>
        </p:spPr>
        <p:txBody>
          <a:bodyPr rtlCol="0">
            <a:normAutofit/>
          </a:bodyPr>
          <a:lstStyle/>
          <a:p>
            <a:pPr marL="457109" indent="-457109" defTabSz="1828434" fontAlgn="auto">
              <a:spcAft>
                <a:spcPts val="0"/>
              </a:spcAft>
              <a:defRPr/>
            </a:pPr>
            <a:r>
              <a:rPr dirty="0" smtClean="0">
                <a:solidFill>
                  <a:schemeClr val="bg1"/>
                </a:solidFill>
              </a:rPr>
              <a:t>Weight: 48 </a:t>
            </a:r>
            <a:r>
              <a:rPr dirty="0" err="1" smtClean="0">
                <a:solidFill>
                  <a:schemeClr val="bg1"/>
                </a:solidFill>
              </a:rPr>
              <a:t>lbs</a:t>
            </a:r>
            <a:r>
              <a:rPr dirty="0" smtClean="0">
                <a:solidFill>
                  <a:schemeClr val="bg1"/>
                </a:solidFill>
              </a:rPr>
              <a:t>	</a:t>
            </a:r>
          </a:p>
          <a:p>
            <a:pPr marL="457109" indent="-457109" defTabSz="1828434" fontAlgn="auto">
              <a:spcAft>
                <a:spcPts val="0"/>
              </a:spcAft>
              <a:defRPr/>
            </a:pPr>
            <a:r>
              <a:rPr dirty="0" smtClean="0">
                <a:solidFill>
                  <a:schemeClr val="bg1"/>
                </a:solidFill>
              </a:rPr>
              <a:t>Web Area: 35 in</a:t>
            </a:r>
            <a:r>
              <a:rPr baseline="30000" dirty="0" smtClean="0">
                <a:solidFill>
                  <a:schemeClr val="bg1"/>
                </a:solidFill>
              </a:rPr>
              <a:t>2</a:t>
            </a:r>
            <a:r>
              <a:rPr dirty="0">
                <a:solidFill>
                  <a:schemeClr val="bg1"/>
                </a:solidFill>
              </a:rPr>
              <a:t>/</a:t>
            </a:r>
            <a:r>
              <a:rPr dirty="0" smtClean="0">
                <a:solidFill>
                  <a:schemeClr val="bg1"/>
                </a:solidFill>
              </a:rPr>
              <a:t>ft</a:t>
            </a:r>
            <a:r>
              <a:rPr baseline="30000" dirty="0" smtClean="0">
                <a:solidFill>
                  <a:schemeClr val="bg1"/>
                </a:solidFill>
              </a:rPr>
              <a:t>2</a:t>
            </a:r>
          </a:p>
          <a:p>
            <a:pPr marL="457109" indent="-457109" defTabSz="1828434" fontAlgn="auto">
              <a:spcAft>
                <a:spcPts val="0"/>
              </a:spcAft>
              <a:defRPr/>
            </a:pPr>
            <a:r>
              <a:rPr dirty="0" smtClean="0">
                <a:solidFill>
                  <a:schemeClr val="bg1"/>
                </a:solidFill>
              </a:rPr>
              <a:t>R Value:  4.99</a:t>
            </a:r>
          </a:p>
          <a:p>
            <a:pPr marL="1371326" lvl="1" indent="-457109" defTabSz="1828434" fontAlgn="auto">
              <a:spcAft>
                <a:spcPts val="0"/>
              </a:spcAft>
              <a:defRPr/>
            </a:pPr>
            <a:r>
              <a:rPr dirty="0" smtClean="0">
                <a:solidFill>
                  <a:schemeClr val="bg1"/>
                </a:solidFill>
              </a:rPr>
              <a:t>Filled with R 4.6 Foam	</a:t>
            </a:r>
          </a:p>
          <a:p>
            <a:pPr marL="457109" indent="-457109" defTabSz="1828434" fontAlgn="auto">
              <a:spcAft>
                <a:spcPts val="0"/>
              </a:spcAft>
              <a:defRPr/>
            </a:pPr>
            <a:r>
              <a:rPr dirty="0" smtClean="0">
                <a:solidFill>
                  <a:schemeClr val="bg1"/>
                </a:solidFill>
              </a:rPr>
              <a:t>Fire Rating: 2 hour</a:t>
            </a:r>
          </a:p>
          <a:p>
            <a:pPr marL="457109" indent="-457109" defTabSz="1828434" fontAlgn="auto">
              <a:spcAft>
                <a:spcPts val="0"/>
              </a:spcAft>
              <a:defRPr/>
            </a:pPr>
            <a:r>
              <a:rPr dirty="0" smtClean="0">
                <a:solidFill>
                  <a:schemeClr val="bg1"/>
                </a:solidFill>
              </a:rPr>
              <a:t>F’c: 2000 psi</a:t>
            </a:r>
          </a:p>
          <a:p>
            <a:pPr marL="457109" indent="-457109" defTabSz="1828434" fontAlgn="auto">
              <a:spcAft>
                <a:spcPts val="0"/>
              </a:spcAft>
              <a:defRPr/>
            </a:pPr>
            <a:r>
              <a:rPr dirty="0" err="1" smtClean="0">
                <a:solidFill>
                  <a:schemeClr val="bg1"/>
                </a:solidFill>
              </a:rPr>
              <a:t>F’m</a:t>
            </a:r>
            <a:r>
              <a:rPr dirty="0" smtClean="0">
                <a:solidFill>
                  <a:schemeClr val="bg1"/>
                </a:solidFill>
              </a:rPr>
              <a:t>: 2000 psi</a:t>
            </a:r>
          </a:p>
          <a:p>
            <a:pPr marL="0" indent="0" defTabSz="1828434" fontAlgn="auto">
              <a:spcAft>
                <a:spcPts val="0"/>
              </a:spcAft>
              <a:buFont typeface="Arial" panose="020B0604020202020204" pitchFamily="34" charset="0"/>
              <a:buNone/>
              <a:defRPr/>
            </a:pPr>
            <a:r>
              <a:rPr sz="3200" dirty="0">
                <a:solidFill>
                  <a:schemeClr val="bg1"/>
                </a:solidFill>
              </a:rPr>
              <a:t>	With type M or S Mortar</a:t>
            </a:r>
          </a:p>
          <a:p>
            <a:pPr marL="457109" indent="-457109" defTabSz="1828434" fontAlgn="auto">
              <a:spcAft>
                <a:spcPts val="0"/>
              </a:spcAft>
              <a:defRPr/>
            </a:pPr>
            <a:endParaRPr dirty="0" smtClean="0">
              <a:solidFill>
                <a:schemeClr val="bg1"/>
              </a:solidFill>
            </a:endParaRPr>
          </a:p>
          <a:p>
            <a:pPr marL="457109" indent="-457109" defTabSz="1828434" fontAlgn="auto">
              <a:spcAft>
                <a:spcPts val="0"/>
              </a:spcAft>
              <a:defRPr/>
            </a:pPr>
            <a:endParaRPr dirty="0" smtClean="0">
              <a:solidFill>
                <a:schemeClr val="bg1"/>
              </a:solidFill>
            </a:endParaRPr>
          </a:p>
        </p:txBody>
      </p:sp>
      <p:sp>
        <p:nvSpPr>
          <p:cNvPr id="8" name="Content Placeholder 7"/>
          <p:cNvSpPr>
            <a:spLocks noGrp="1"/>
          </p:cNvSpPr>
          <p:nvPr>
            <p:ph sz="half" idx="2"/>
          </p:nvPr>
        </p:nvSpPr>
        <p:spPr>
          <a:xfrm>
            <a:off x="12812713" y="5805488"/>
            <a:ext cx="8077200" cy="8636000"/>
          </a:xfrm>
        </p:spPr>
        <p:txBody>
          <a:bodyPr rtlCol="0">
            <a:normAutofit/>
          </a:bodyPr>
          <a:lstStyle/>
          <a:p>
            <a:pPr marL="457109" indent="-457109" defTabSz="1828434" fontAlgn="auto">
              <a:spcAft>
                <a:spcPts val="0"/>
              </a:spcAft>
              <a:defRPr/>
            </a:pPr>
            <a:r>
              <a:rPr dirty="0">
                <a:solidFill>
                  <a:schemeClr val="bg1"/>
                </a:solidFill>
              </a:rPr>
              <a:t>Weight</a:t>
            </a:r>
            <a:r>
              <a:rPr dirty="0" smtClean="0">
                <a:solidFill>
                  <a:schemeClr val="bg1"/>
                </a:solidFill>
              </a:rPr>
              <a:t>: 22 </a:t>
            </a:r>
            <a:r>
              <a:rPr dirty="0" err="1" smtClean="0">
                <a:solidFill>
                  <a:schemeClr val="bg1"/>
                </a:solidFill>
              </a:rPr>
              <a:t>lbs</a:t>
            </a:r>
            <a:endParaRPr dirty="0">
              <a:solidFill>
                <a:schemeClr val="bg1"/>
              </a:solidFill>
            </a:endParaRPr>
          </a:p>
          <a:p>
            <a:pPr marL="457109" indent="-457109" defTabSz="1828434" fontAlgn="auto">
              <a:spcAft>
                <a:spcPts val="0"/>
              </a:spcAft>
              <a:defRPr/>
            </a:pPr>
            <a:r>
              <a:rPr dirty="0">
                <a:solidFill>
                  <a:schemeClr val="bg1"/>
                </a:solidFill>
              </a:rPr>
              <a:t>Web Area</a:t>
            </a:r>
            <a:r>
              <a:rPr dirty="0" smtClean="0">
                <a:solidFill>
                  <a:schemeClr val="bg1"/>
                </a:solidFill>
              </a:rPr>
              <a:t>: 14 </a:t>
            </a:r>
            <a:r>
              <a:rPr dirty="0">
                <a:solidFill>
                  <a:schemeClr val="bg1"/>
                </a:solidFill>
              </a:rPr>
              <a:t>in</a:t>
            </a:r>
            <a:r>
              <a:rPr baseline="30000" dirty="0">
                <a:solidFill>
                  <a:schemeClr val="bg1"/>
                </a:solidFill>
              </a:rPr>
              <a:t>2</a:t>
            </a:r>
            <a:r>
              <a:rPr dirty="0">
                <a:solidFill>
                  <a:schemeClr val="bg1"/>
                </a:solidFill>
              </a:rPr>
              <a:t>/ft</a:t>
            </a:r>
            <a:r>
              <a:rPr baseline="30000" dirty="0">
                <a:solidFill>
                  <a:schemeClr val="bg1"/>
                </a:solidFill>
              </a:rPr>
              <a:t>2</a:t>
            </a:r>
          </a:p>
          <a:p>
            <a:pPr marL="457109" indent="-457109" defTabSz="1828434" fontAlgn="auto">
              <a:spcAft>
                <a:spcPts val="0"/>
              </a:spcAft>
              <a:defRPr/>
            </a:pPr>
            <a:r>
              <a:rPr dirty="0" smtClean="0">
                <a:solidFill>
                  <a:schemeClr val="bg1"/>
                </a:solidFill>
              </a:rPr>
              <a:t>R </a:t>
            </a:r>
            <a:r>
              <a:rPr dirty="0">
                <a:solidFill>
                  <a:schemeClr val="bg1"/>
                </a:solidFill>
              </a:rPr>
              <a:t>Value</a:t>
            </a:r>
            <a:r>
              <a:rPr dirty="0" smtClean="0">
                <a:solidFill>
                  <a:schemeClr val="bg1"/>
                </a:solidFill>
              </a:rPr>
              <a:t>:	18.14  </a:t>
            </a:r>
          </a:p>
          <a:p>
            <a:pPr marL="1371326" lvl="1" indent="-457109" defTabSz="1828434" fontAlgn="auto">
              <a:spcAft>
                <a:spcPts val="0"/>
              </a:spcAft>
              <a:defRPr/>
            </a:pPr>
            <a:r>
              <a:rPr dirty="0" smtClean="0">
                <a:solidFill>
                  <a:schemeClr val="bg1"/>
                </a:solidFill>
              </a:rPr>
              <a:t>Filled with R 4.6 Foam</a:t>
            </a:r>
            <a:endParaRPr dirty="0">
              <a:solidFill>
                <a:schemeClr val="bg1"/>
              </a:solidFill>
            </a:endParaRPr>
          </a:p>
          <a:p>
            <a:pPr marL="457109" indent="-457109" defTabSz="1828434" fontAlgn="auto">
              <a:spcAft>
                <a:spcPts val="0"/>
              </a:spcAft>
              <a:defRPr/>
            </a:pPr>
            <a:r>
              <a:rPr dirty="0">
                <a:solidFill>
                  <a:schemeClr val="bg1"/>
                </a:solidFill>
              </a:rPr>
              <a:t>Fire Rating</a:t>
            </a:r>
            <a:r>
              <a:rPr dirty="0" smtClean="0">
                <a:solidFill>
                  <a:schemeClr val="bg1"/>
                </a:solidFill>
              </a:rPr>
              <a:t>: 2 hour</a:t>
            </a:r>
          </a:p>
          <a:p>
            <a:pPr marL="457109" indent="-457109" defTabSz="1828434" fontAlgn="auto">
              <a:spcAft>
                <a:spcPts val="0"/>
              </a:spcAft>
              <a:defRPr/>
            </a:pPr>
            <a:r>
              <a:rPr dirty="0" smtClean="0">
                <a:solidFill>
                  <a:schemeClr val="bg1"/>
                </a:solidFill>
              </a:rPr>
              <a:t>F’c: 2000 psi</a:t>
            </a:r>
          </a:p>
          <a:p>
            <a:pPr marL="457109" indent="-457109" defTabSz="1828434" fontAlgn="auto">
              <a:spcAft>
                <a:spcPts val="0"/>
              </a:spcAft>
              <a:defRPr/>
            </a:pPr>
            <a:r>
              <a:rPr dirty="0" err="1" smtClean="0">
                <a:solidFill>
                  <a:schemeClr val="bg1"/>
                </a:solidFill>
              </a:rPr>
              <a:t>F’m</a:t>
            </a:r>
            <a:r>
              <a:rPr dirty="0" smtClean="0">
                <a:solidFill>
                  <a:schemeClr val="bg1"/>
                </a:solidFill>
              </a:rPr>
              <a:t>: 2000 psi</a:t>
            </a:r>
            <a:endParaRPr dirty="0">
              <a:solidFill>
                <a:schemeClr val="bg1"/>
              </a:solidFill>
            </a:endParaRPr>
          </a:p>
          <a:p>
            <a:pPr marL="0" indent="0" defTabSz="1828434" fontAlgn="auto">
              <a:spcAft>
                <a:spcPts val="0"/>
              </a:spcAft>
              <a:buFont typeface="Arial" panose="020B0604020202020204" pitchFamily="34" charset="0"/>
              <a:buNone/>
              <a:defRPr/>
            </a:pPr>
            <a:r>
              <a:rPr sz="3200" dirty="0">
                <a:solidFill>
                  <a:schemeClr val="bg1"/>
                </a:solidFill>
              </a:rPr>
              <a:t>	With type M or S Mortar</a:t>
            </a:r>
          </a:p>
          <a:p>
            <a:pPr marL="457109" indent="-457109" defTabSz="1828434" fontAlgn="auto">
              <a:spcAft>
                <a:spcPts val="0"/>
              </a:spcAft>
              <a:defRPr/>
            </a:pPr>
            <a:endParaRPr lang="fr-FR" dirty="0">
              <a:solidFill>
                <a:schemeClr val="bg1"/>
              </a:solidFill>
            </a:endParaRPr>
          </a:p>
          <a:p>
            <a:pPr marL="457109" indent="-457109" defTabSz="1828434" fontAlgn="auto">
              <a:spcAft>
                <a:spcPts val="0"/>
              </a:spcAft>
              <a:defRPr/>
            </a:pPr>
            <a:endParaRPr dirty="0">
              <a:solidFill>
                <a:schemeClr val="bg1"/>
              </a:solidFill>
            </a:endParaRPr>
          </a:p>
        </p:txBody>
      </p:sp>
      <p:sp>
        <p:nvSpPr>
          <p:cNvPr id="64518" name="TextBox 1"/>
          <p:cNvSpPr txBox="1">
            <a:spLocks noChangeArrowheads="1"/>
          </p:cNvSpPr>
          <p:nvPr/>
        </p:nvSpPr>
        <p:spPr bwMode="auto">
          <a:xfrm>
            <a:off x="150813" y="315913"/>
            <a:ext cx="3784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12 inch NW Block</a:t>
            </a:r>
          </a:p>
        </p:txBody>
      </p:sp>
      <p:sp>
        <p:nvSpPr>
          <p:cNvPr id="64519" name="TextBox 8"/>
          <p:cNvSpPr txBox="1">
            <a:spLocks noChangeArrowheads="1"/>
          </p:cNvSpPr>
          <p:nvPr/>
        </p:nvSpPr>
        <p:spPr bwMode="auto">
          <a:xfrm>
            <a:off x="20502563" y="315913"/>
            <a:ext cx="66008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12 inch Modified A Block</a:t>
            </a:r>
          </a:p>
        </p:txBody>
      </p:sp>
      <p:sp>
        <p:nvSpPr>
          <p:cNvPr id="64520" name="TextBox 9"/>
          <p:cNvSpPr txBox="1">
            <a:spLocks noChangeArrowheads="1"/>
          </p:cNvSpPr>
          <p:nvPr/>
        </p:nvSpPr>
        <p:spPr bwMode="auto">
          <a:xfrm>
            <a:off x="-22225" y="4052888"/>
            <a:ext cx="4003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125 pcf density</a:t>
            </a:r>
          </a:p>
        </p:txBody>
      </p:sp>
      <p:sp>
        <p:nvSpPr>
          <p:cNvPr id="64521" name="TextBox 10"/>
          <p:cNvSpPr txBox="1">
            <a:spLocks noChangeArrowheads="1"/>
          </p:cNvSpPr>
          <p:nvPr/>
        </p:nvSpPr>
        <p:spPr bwMode="auto">
          <a:xfrm>
            <a:off x="20705763" y="3971925"/>
            <a:ext cx="367188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fontAlgn="base">
              <a:spcBef>
                <a:spcPct val="0"/>
              </a:spcBef>
              <a:spcAft>
                <a:spcPct val="0"/>
              </a:spcAft>
              <a:defRPr sz="3600">
                <a:solidFill>
                  <a:schemeClr val="tx1"/>
                </a:solidFill>
                <a:latin typeface="Lato Light"/>
              </a:defRPr>
            </a:lvl6pPr>
            <a:lvl7pPr marL="2971800" indent="-228600" defTabSz="1827213" fontAlgn="base">
              <a:spcBef>
                <a:spcPct val="0"/>
              </a:spcBef>
              <a:spcAft>
                <a:spcPct val="0"/>
              </a:spcAft>
              <a:defRPr sz="3600">
                <a:solidFill>
                  <a:schemeClr val="tx1"/>
                </a:solidFill>
                <a:latin typeface="Lato Light"/>
              </a:defRPr>
            </a:lvl7pPr>
            <a:lvl8pPr marL="3429000" indent="-228600" defTabSz="1827213" fontAlgn="base">
              <a:spcBef>
                <a:spcPct val="0"/>
              </a:spcBef>
              <a:spcAft>
                <a:spcPct val="0"/>
              </a:spcAft>
              <a:defRPr sz="3600">
                <a:solidFill>
                  <a:schemeClr val="tx1"/>
                </a:solidFill>
                <a:latin typeface="Lato Light"/>
              </a:defRPr>
            </a:lvl8pPr>
            <a:lvl9pPr marL="3886200" indent="-228600" defTabSz="1827213" fontAlgn="base">
              <a:spcBef>
                <a:spcPct val="0"/>
              </a:spcBef>
              <a:spcAft>
                <a:spcPct val="0"/>
              </a:spcAft>
              <a:defRPr sz="3600">
                <a:solidFill>
                  <a:schemeClr val="tx1"/>
                </a:solidFill>
                <a:latin typeface="Lato Light"/>
              </a:defRPr>
            </a:lvl9pPr>
          </a:lstStyle>
          <a:p>
            <a:pPr eaLnBrk="1" hangingPunct="1"/>
            <a:r>
              <a:rPr lang="en-US" altLang="en-US" sz="7200">
                <a:solidFill>
                  <a:schemeClr val="bg1"/>
                </a:solidFill>
              </a:rPr>
              <a:t>85 pcf Density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Sphere Light 2">
      <a:dk1>
        <a:srgbClr val="7F7F7F"/>
      </a:dk1>
      <a:lt1>
        <a:srgbClr val="FFFFFF"/>
      </a:lt1>
      <a:dk2>
        <a:srgbClr val="000000"/>
      </a:dk2>
      <a:lt2>
        <a:srgbClr val="FFFFFF"/>
      </a:lt2>
      <a:accent1>
        <a:srgbClr val="000000"/>
      </a:accent1>
      <a:accent2>
        <a:srgbClr val="D4DBDD"/>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B-PRESDECK 1- 051717 (1).pptm" id="{1BBF76EF-53C5-49CF-AEF7-D1F0000F2084}" vid="{EC5AAA50-2159-4133-A7FE-0F3923F19F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PB-PRESDECK+1-+051717+(1) (5)</Template>
  <TotalTime>0</TotalTime>
  <Words>1536</Words>
  <Application>Microsoft Office PowerPoint</Application>
  <PresentationFormat>Custom</PresentationFormat>
  <Paragraphs>387</Paragraphs>
  <Slides>35</Slides>
  <Notes>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Lato Light</vt:lpstr>
      <vt:lpstr>Arial</vt:lpstr>
      <vt:lpstr>Roboto Light</vt:lpstr>
      <vt:lpstr>Roboto Slab</vt:lpstr>
      <vt:lpstr>Montserrat Semi Bold</vt:lpstr>
      <vt:lpstr>Bebas Neue</vt:lpstr>
      <vt:lpstr>Century Gothic</vt:lpstr>
      <vt:lpstr>Montserrat</vt:lpstr>
      <vt:lpstr>Roboto Black</vt:lpstr>
      <vt:lpstr>Lato</vt:lpstr>
      <vt:lpstr>Calibri</vt:lpstr>
      <vt:lpstr>Times New Roman</vt:lpstr>
      <vt:lpstr>Default Theme</vt:lpstr>
      <vt:lpstr>PowerPoint Presentation</vt:lpstr>
      <vt:lpstr>PowerPoint Presentation</vt:lpstr>
      <vt:lpstr>PowerPoint Presentation</vt:lpstr>
      <vt:lpstr>PowerPoint Presentation</vt:lpstr>
      <vt:lpstr>PowerPoint Presentation</vt:lpstr>
      <vt:lpstr>PowerPoint Presentation</vt:lpstr>
      <vt:lpstr>Key Points</vt:lpstr>
      <vt:lpstr>Key Points</vt:lpstr>
      <vt:lpstr>PowerPoint Presentation</vt:lpstr>
      <vt:lpstr>PowerPoint Presentation</vt:lpstr>
      <vt:lpstr>Mason Safety </vt:lpstr>
      <vt:lpstr>PowerPoint Presentation</vt:lpstr>
      <vt:lpstr>PowerPoint Presentation</vt:lpstr>
      <vt:lpstr>Recommendation #2</vt:lpstr>
      <vt:lpstr>PowerPoint Presentation</vt:lpstr>
      <vt:lpstr>Foundation Load Reduction  12 inch block</vt:lpstr>
      <vt:lpstr>PowerPoint Presentation</vt:lpstr>
      <vt:lpstr>PowerPoint Presentation</vt:lpstr>
      <vt:lpstr>PowerPoint Presentation</vt:lpstr>
      <vt:lpstr>Benefits</vt:lpstr>
      <vt:lpstr>Mason Productivity</vt:lpstr>
      <vt:lpstr>PowerPoint Presentation</vt:lpstr>
      <vt:lpstr>Energy Performance</vt:lpstr>
      <vt:lpstr>PowerPoint Presentation</vt:lpstr>
      <vt:lpstr>PowerPoint Presentation</vt:lpstr>
      <vt:lpstr>PowerPoint Presentation</vt:lpstr>
      <vt:lpstr>PowerPoint Presentation</vt:lpstr>
      <vt:lpstr>Key Points</vt:lpstr>
      <vt:lpstr>CO2 Reduction</vt:lpstr>
      <vt:lpstr>Fewer Trucks Required for Delivery</vt:lpstr>
      <vt:lpstr>What is available</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Dalia Sanchez</dc:creator>
  <cp:keywords/>
  <dc:description/>
  <cp:lastModifiedBy>Dalia Sanchez</cp:lastModifiedBy>
  <cp:revision>1</cp:revision>
  <dcterms:created xsi:type="dcterms:W3CDTF">2018-08-21T18:06:11Z</dcterms:created>
  <dcterms:modified xsi:type="dcterms:W3CDTF">2018-08-21T18:06:24Z</dcterms:modified>
  <cp:category/>
</cp:coreProperties>
</file>